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sldIdLst>
    <p:sldId id="256" r:id="rId5"/>
    <p:sldId id="260" r:id="rId6"/>
    <p:sldId id="264" r:id="rId7"/>
    <p:sldId id="263" r:id="rId8"/>
    <p:sldId id="286" r:id="rId9"/>
    <p:sldId id="1129" r:id="rId10"/>
    <p:sldId id="1127" r:id="rId11"/>
    <p:sldId id="271" r:id="rId12"/>
    <p:sldId id="1181" r:id="rId13"/>
    <p:sldId id="1145" r:id="rId14"/>
    <p:sldId id="1184" r:id="rId15"/>
    <p:sldId id="1142" r:id="rId16"/>
    <p:sldId id="1143" r:id="rId17"/>
    <p:sldId id="1144" r:id="rId18"/>
    <p:sldId id="1154" r:id="rId19"/>
    <p:sldId id="1164" r:id="rId20"/>
    <p:sldId id="1149" r:id="rId21"/>
    <p:sldId id="1153" r:id="rId22"/>
    <p:sldId id="1169" r:id="rId23"/>
    <p:sldId id="1186" r:id="rId24"/>
    <p:sldId id="1131" r:id="rId25"/>
    <p:sldId id="1135" r:id="rId26"/>
    <p:sldId id="1180" r:id="rId27"/>
    <p:sldId id="1156" r:id="rId28"/>
    <p:sldId id="1146" r:id="rId29"/>
    <p:sldId id="1138" r:id="rId30"/>
    <p:sldId id="1124" r:id="rId31"/>
    <p:sldId id="1151" r:id="rId32"/>
    <p:sldId id="1141" r:id="rId33"/>
    <p:sldId id="1168" r:id="rId34"/>
    <p:sldId id="1152" r:id="rId35"/>
    <p:sldId id="1170" r:id="rId36"/>
    <p:sldId id="1150" r:id="rId37"/>
    <p:sldId id="1178" r:id="rId38"/>
    <p:sldId id="1132" r:id="rId39"/>
    <p:sldId id="1136" r:id="rId40"/>
    <p:sldId id="265" r:id="rId41"/>
    <p:sldId id="1148" r:id="rId42"/>
    <p:sldId id="1179" r:id="rId43"/>
    <p:sldId id="1175" r:id="rId44"/>
    <p:sldId id="1161" r:id="rId45"/>
    <p:sldId id="1157" r:id="rId46"/>
    <p:sldId id="1159" r:id="rId47"/>
    <p:sldId id="1173" r:id="rId48"/>
    <p:sldId id="1158" r:id="rId49"/>
    <p:sldId id="1171" r:id="rId50"/>
    <p:sldId id="1160" r:id="rId51"/>
    <p:sldId id="1185" r:id="rId52"/>
    <p:sldId id="1133" r:id="rId53"/>
    <p:sldId id="1137" r:id="rId54"/>
    <p:sldId id="1182" r:id="rId55"/>
    <p:sldId id="1183" r:id="rId56"/>
    <p:sldId id="1147" r:id="rId57"/>
    <p:sldId id="1176" r:id="rId58"/>
    <p:sldId id="1162" r:id="rId59"/>
    <p:sldId id="1163" r:id="rId60"/>
    <p:sldId id="1165" r:id="rId61"/>
    <p:sldId id="1174" r:id="rId62"/>
    <p:sldId id="1166" r:id="rId63"/>
    <p:sldId id="1172" r:id="rId64"/>
    <p:sldId id="1167" r:id="rId65"/>
    <p:sldId id="1187" r:id="rId66"/>
    <p:sldId id="1177" r:id="rId67"/>
    <p:sldId id="1189" r:id="rId68"/>
    <p:sldId id="1120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E5C9221-E033-43F4-95D4-A84F1C1D120B}">
          <p14:sldIdLst>
            <p14:sldId id="256"/>
          </p14:sldIdLst>
        </p14:section>
        <p14:section name="Introduction" id="{6EB9E0D1-E349-4FAA-93E3-D1288ACF89FE}">
          <p14:sldIdLst>
            <p14:sldId id="260"/>
            <p14:sldId id="264"/>
            <p14:sldId id="263"/>
            <p14:sldId id="286"/>
            <p14:sldId id="1129"/>
          </p14:sldIdLst>
        </p14:section>
        <p14:section name="Nihila" id="{A3CC0490-7A6C-499E-9E80-96CE585E6D74}">
          <p14:sldIdLst>
            <p14:sldId id="1127"/>
            <p14:sldId id="271"/>
            <p14:sldId id="1181"/>
            <p14:sldId id="1145"/>
            <p14:sldId id="1184"/>
            <p14:sldId id="1142"/>
            <p14:sldId id="1143"/>
            <p14:sldId id="1144"/>
            <p14:sldId id="1154"/>
            <p14:sldId id="1164"/>
            <p14:sldId id="1149"/>
            <p14:sldId id="1153"/>
            <p14:sldId id="1169"/>
            <p14:sldId id="1186"/>
          </p14:sldIdLst>
        </p14:section>
        <p14:section name="Shamal" id="{02D51C6B-BD96-4327-A9FE-8D30EEC47540}">
          <p14:sldIdLst>
            <p14:sldId id="1131"/>
            <p14:sldId id="1135"/>
            <p14:sldId id="1180"/>
            <p14:sldId id="1156"/>
            <p14:sldId id="1146"/>
            <p14:sldId id="1138"/>
            <p14:sldId id="1124"/>
            <p14:sldId id="1151"/>
            <p14:sldId id="1141"/>
            <p14:sldId id="1168"/>
            <p14:sldId id="1152"/>
            <p14:sldId id="1170"/>
            <p14:sldId id="1150"/>
            <p14:sldId id="1178"/>
          </p14:sldIdLst>
        </p14:section>
        <p14:section name="Janith" id="{BA620DE3-5D96-46B5-BF07-AD8D72592896}">
          <p14:sldIdLst>
            <p14:sldId id="1132"/>
            <p14:sldId id="1136"/>
            <p14:sldId id="265"/>
            <p14:sldId id="1148"/>
            <p14:sldId id="1179"/>
            <p14:sldId id="1175"/>
            <p14:sldId id="1161"/>
            <p14:sldId id="1157"/>
            <p14:sldId id="1159"/>
            <p14:sldId id="1173"/>
            <p14:sldId id="1158"/>
            <p14:sldId id="1171"/>
            <p14:sldId id="1160"/>
            <p14:sldId id="1185"/>
          </p14:sldIdLst>
        </p14:section>
        <p14:section name="Naveen" id="{8D8F642B-3EAC-4092-99E5-4AFA08571379}">
          <p14:sldIdLst>
            <p14:sldId id="1133"/>
            <p14:sldId id="1137"/>
            <p14:sldId id="1182"/>
            <p14:sldId id="1183"/>
            <p14:sldId id="1147"/>
            <p14:sldId id="1176"/>
            <p14:sldId id="1162"/>
            <p14:sldId id="1163"/>
            <p14:sldId id="1165"/>
            <p14:sldId id="1174"/>
            <p14:sldId id="1166"/>
            <p14:sldId id="1172"/>
            <p14:sldId id="1167"/>
            <p14:sldId id="1187"/>
            <p14:sldId id="1177"/>
            <p14:sldId id="1189"/>
          </p14:sldIdLst>
        </p14:section>
        <p14:section name="End Slide" id="{6AE501EA-6B26-4CEC-9545-096FFD0B655D}">
          <p14:sldIdLst>
            <p14:sldId id="1120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346" userDrawn="1">
          <p15:clr>
            <a:srgbClr val="A4A3A4"/>
          </p15:clr>
        </p15:guide>
        <p15:guide id="4" orient="horz" pos="3906" userDrawn="1">
          <p15:clr>
            <a:srgbClr val="A4A3A4"/>
          </p15:clr>
        </p15:guide>
        <p15:guide id="5" pos="461" userDrawn="1">
          <p15:clr>
            <a:srgbClr val="A4A3A4"/>
          </p15:clr>
        </p15:guide>
        <p15:guide id="6" pos="72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11BD2E-850D-B90D-EAA5-BD6FCD3545EF}" v="6" dt="2024-08-08T14:39:31.329"/>
    <p1510:client id="{7DA9B23E-2754-6AE8-65A6-C4903DAF3D47}" v="33" dt="2024-08-08T07:06:33.722"/>
    <p1510:client id="{DC774803-4692-4F21-8049-65B0E36FBBE3}" v="376" dt="2024-08-08T07:27:56.5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2" y="78"/>
      </p:cViewPr>
      <p:guideLst>
        <p:guide orient="horz" pos="346"/>
        <p:guide orient="horz" pos="3906"/>
        <p:guide pos="461"/>
        <p:guide pos="72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pngall.com/map-marker-png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white coat and a headset looking at a computer screen&#10;&#10;Description automatically generated">
            <a:extLst>
              <a:ext uri="{FF2B5EF4-FFF2-40B4-BE49-F238E27FC236}">
                <a16:creationId xmlns:a16="http://schemas.microsoft.com/office/drawing/2014/main" id="{17DFB8B0-8B8E-4745-8F0C-7A14DB96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 contrast="-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43580"/>
            <a:ext cx="12192000" cy="643396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D104DDF8-48F9-0522-CA20-98AF1F2DC579}"/>
              </a:ext>
            </a:extLst>
          </p:cNvPr>
          <p:cNvSpPr/>
          <p:nvPr/>
        </p:nvSpPr>
        <p:spPr>
          <a:xfrm>
            <a:off x="1184058" y="4970755"/>
            <a:ext cx="3320004" cy="53129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ysClr val="windowText" lastClr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EB2186-2057-E8D2-3C6E-BFE0227C7F54}"/>
              </a:ext>
            </a:extLst>
          </p:cNvPr>
          <p:cNvSpPr txBox="1"/>
          <p:nvPr/>
        </p:nvSpPr>
        <p:spPr>
          <a:xfrm>
            <a:off x="1090932" y="660749"/>
            <a:ext cx="10553879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4000" b="1" i="0">
                <a:solidFill>
                  <a:schemeClr val="bg1"/>
                </a:solidFill>
                <a:effectLst/>
                <a:latin typeface="Rubik" pitchFamily="2" charset="-79"/>
                <a:cs typeface="Rubik"/>
              </a:rPr>
              <a:t>Assessing CNN Robustness in Medical Imaging Systems: Adversarial Threats and Defensive Measures</a:t>
            </a:r>
            <a:endParaRPr lang="en-ID" sz="4000" b="1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A9DC1C-4190-0DBF-A8A1-0BD3354EF5A5}"/>
              </a:ext>
            </a:extLst>
          </p:cNvPr>
          <p:cNvSpPr txBox="1"/>
          <p:nvPr/>
        </p:nvSpPr>
        <p:spPr>
          <a:xfrm>
            <a:off x="1121297" y="4399454"/>
            <a:ext cx="332000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Group ID : 24-25J-079</a:t>
            </a:r>
            <a:endParaRPr lang="id-ID" sz="2400" b="1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A801A7-D504-A3A1-EE4B-97F004D8EB7B}"/>
              </a:ext>
            </a:extLst>
          </p:cNvPr>
          <p:cNvSpPr txBox="1"/>
          <p:nvPr/>
        </p:nvSpPr>
        <p:spPr>
          <a:xfrm>
            <a:off x="1246819" y="5016343"/>
            <a:ext cx="3160513" cy="38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Proposal Presentation</a:t>
            </a:r>
            <a:endParaRPr lang="en-US" sz="14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FC55E6-50D8-4AED-1595-F21D8D052B0A}"/>
              </a:ext>
            </a:extLst>
          </p:cNvPr>
          <p:cNvGrpSpPr/>
          <p:nvPr/>
        </p:nvGrpSpPr>
        <p:grpSpPr>
          <a:xfrm>
            <a:off x="4630754" y="4977437"/>
            <a:ext cx="532374" cy="531293"/>
            <a:chOff x="3257956" y="4490737"/>
            <a:chExt cx="748800" cy="74727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EB9B4D9-DE26-7720-149E-2EA1818C5E7E}"/>
                </a:ext>
              </a:extLst>
            </p:cNvPr>
            <p:cNvSpPr/>
            <p:nvPr/>
          </p:nvSpPr>
          <p:spPr>
            <a:xfrm>
              <a:off x="3257956" y="4490737"/>
              <a:ext cx="748800" cy="7472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26539" dist="212619" dir="3780000" algn="t" rotWithShape="0">
                <a:prstClr val="black">
                  <a:alpha val="42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L-Shape 53">
              <a:extLst>
                <a:ext uri="{FF2B5EF4-FFF2-40B4-BE49-F238E27FC236}">
                  <a16:creationId xmlns:a16="http://schemas.microsoft.com/office/drawing/2014/main" id="{DDA75A85-D2DB-CAC2-BA49-CFF8A4F86E54}"/>
                </a:ext>
              </a:extLst>
            </p:cNvPr>
            <p:cNvSpPr/>
            <p:nvPr/>
          </p:nvSpPr>
          <p:spPr>
            <a:xfrm rot="13500000">
              <a:off x="3495678" y="4752899"/>
              <a:ext cx="222955" cy="222955"/>
            </a:xfrm>
            <a:prstGeom prst="corner">
              <a:avLst>
                <a:gd name="adj1" fmla="val 24380"/>
                <a:gd name="adj2" fmla="val 21177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58375C7-621B-2179-CDC9-EAEF57B6DBA5}"/>
              </a:ext>
            </a:extLst>
          </p:cNvPr>
          <p:cNvSpPr/>
          <p:nvPr/>
        </p:nvSpPr>
        <p:spPr>
          <a:xfrm>
            <a:off x="-9271027" y="5105795"/>
            <a:ext cx="5489413" cy="3659609"/>
          </a:xfrm>
          <a:custGeom>
            <a:avLst/>
            <a:gdLst>
              <a:gd name="connsiteX0" fmla="*/ 0 w 5489413"/>
              <a:gd name="connsiteY0" fmla="*/ 0 h 3659609"/>
              <a:gd name="connsiteX1" fmla="*/ 5489413 w 5489413"/>
              <a:gd name="connsiteY1" fmla="*/ 0 h 3659609"/>
              <a:gd name="connsiteX2" fmla="*/ 5489413 w 5489413"/>
              <a:gd name="connsiteY2" fmla="*/ 3659609 h 3659609"/>
              <a:gd name="connsiteX3" fmla="*/ 0 w 5489413"/>
              <a:gd name="connsiteY3" fmla="*/ 3659609 h 365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89413" h="3659609">
                <a:moveTo>
                  <a:pt x="0" y="0"/>
                </a:moveTo>
                <a:lnTo>
                  <a:pt x="5489413" y="0"/>
                </a:lnTo>
                <a:lnTo>
                  <a:pt x="5489413" y="3659609"/>
                </a:lnTo>
                <a:lnTo>
                  <a:pt x="0" y="3659609"/>
                </a:lnTo>
                <a:close/>
              </a:path>
            </a:pathLst>
          </a:custGeom>
          <a:noFill/>
          <a:ln w="182880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843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Flat illustration of person shrugging">
            <a:extLst>
              <a:ext uri="{FF2B5EF4-FFF2-40B4-BE49-F238E27FC236}">
                <a16:creationId xmlns:a16="http://schemas.microsoft.com/office/drawing/2014/main" id="{D8A42B96-374C-87AC-1F51-B82566135DF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6364682" y="607687"/>
            <a:ext cx="5585074" cy="5585074"/>
          </a:xfrm>
        </p:spPr>
      </p:pic>
      <p:sp>
        <p:nvSpPr>
          <p:cNvPr id="35" name="Rectangle: Rounded Corners 7">
            <a:extLst>
              <a:ext uri="{FF2B5EF4-FFF2-40B4-BE49-F238E27FC236}">
                <a16:creationId xmlns:a16="http://schemas.microsoft.com/office/drawing/2014/main" id="{2DB49DE0-7D58-17DC-0D81-787CDB9DD86C}"/>
              </a:ext>
            </a:extLst>
          </p:cNvPr>
          <p:cNvSpPr/>
          <p:nvPr/>
        </p:nvSpPr>
        <p:spPr>
          <a:xfrm>
            <a:off x="1219200" y="2869509"/>
            <a:ext cx="6857999" cy="1336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E09BA5-CD95-0841-00D5-C91149F149A9}"/>
              </a:ext>
            </a:extLst>
          </p:cNvPr>
          <p:cNvSpPr/>
          <p:nvPr/>
        </p:nvSpPr>
        <p:spPr>
          <a:xfrm>
            <a:off x="9727718" y="6010334"/>
            <a:ext cx="438782" cy="438782"/>
          </a:xfrm>
          <a:prstGeom prst="ellipse">
            <a:avLst/>
          </a:prstGeom>
          <a:gradFill flip="none" rotWithShape="1">
            <a:gsLst>
              <a:gs pos="16000">
                <a:schemeClr val="bg1"/>
              </a:gs>
              <a:gs pos="70000">
                <a:srgbClr val="F0F2F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181100" dist="38100" dir="8100000" sx="148000" sy="148000" algn="tr" rotWithShape="0">
              <a:srgbClr val="D5E3F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lang="en-ID" sz="140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C7C58-A3AB-6DA4-046F-966528A8CBFA}"/>
              </a:ext>
            </a:extLst>
          </p:cNvPr>
          <p:cNvSpPr txBox="1"/>
          <p:nvPr/>
        </p:nvSpPr>
        <p:spPr>
          <a:xfrm>
            <a:off x="1300812" y="1205718"/>
            <a:ext cx="47483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b="1" i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Research Question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3AB28-CF9A-8339-0413-86348F8DEA56}"/>
              </a:ext>
            </a:extLst>
          </p:cNvPr>
          <p:cNvSpPr txBox="1"/>
          <p:nvPr/>
        </p:nvSpPr>
        <p:spPr>
          <a:xfrm>
            <a:off x="1362292" y="2941447"/>
            <a:ext cx="6372008" cy="1142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How effective are existing </a:t>
            </a:r>
            <a:r>
              <a:rPr lang="en-GB" b="0" i="0" err="1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defense</a:t>
            </a:r>
            <a:r>
              <a:rPr lang="en-GB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 strategies in enhancing the robustness of ResNet CNN models used for chest X-ray classification against </a:t>
            </a:r>
            <a:r>
              <a:rPr lang="en-GB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STM</a:t>
            </a:r>
            <a:r>
              <a:rPr lang="en-GB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 attacks?</a:t>
            </a:r>
            <a:endParaRPr lang="en-US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8659B0-6666-E918-4C67-8FB3F5BEE552}"/>
              </a:ext>
            </a:extLst>
          </p:cNvPr>
          <p:cNvGrpSpPr/>
          <p:nvPr/>
        </p:nvGrpSpPr>
        <p:grpSpPr>
          <a:xfrm rot="5400000" flipH="1">
            <a:off x="6370496" y="5769336"/>
            <a:ext cx="165908" cy="1043054"/>
            <a:chOff x="9483237" y="1321506"/>
            <a:chExt cx="273513" cy="171957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AB02F58-6551-7DC7-6600-5494F42941B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E19F53-EC9A-FCC8-B357-C9F09CE44CB2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4EE95B-B747-E893-37A6-A35CF17EB2FE}"/>
              </a:ext>
            </a:extLst>
          </p:cNvPr>
          <p:cNvGrpSpPr/>
          <p:nvPr/>
        </p:nvGrpSpPr>
        <p:grpSpPr>
          <a:xfrm rot="5400000" flipH="1">
            <a:off x="1078451" y="441052"/>
            <a:ext cx="165908" cy="1043054"/>
            <a:chOff x="9483237" y="1321506"/>
            <a:chExt cx="273513" cy="17195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FE34877-F6D9-4980-0E56-2D62F70DC3F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0510A40-43A7-1E09-0F11-F4A5BD896C7C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9CF6B4-112C-9EF2-AE29-0D00DDC52098}"/>
              </a:ext>
            </a:extLst>
          </p:cNvPr>
          <p:cNvGrpSpPr/>
          <p:nvPr/>
        </p:nvGrpSpPr>
        <p:grpSpPr>
          <a:xfrm rot="5400000" flipH="1">
            <a:off x="11587519" y="4540448"/>
            <a:ext cx="165908" cy="1043054"/>
            <a:chOff x="9483237" y="1321506"/>
            <a:chExt cx="273513" cy="171957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27101D6-6C72-98B8-4EA3-983D7879F5A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CEB6DD-E12B-4492-5C08-842672864ADC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4"/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CC90A0-2803-DC47-881A-DD27C8FDBF7F}"/>
              </a:ext>
            </a:extLst>
          </p:cNvPr>
          <p:cNvGrpSpPr/>
          <p:nvPr/>
        </p:nvGrpSpPr>
        <p:grpSpPr>
          <a:xfrm rot="5400000" flipH="1">
            <a:off x="7394007" y="273812"/>
            <a:ext cx="165908" cy="1043054"/>
            <a:chOff x="9483237" y="1321506"/>
            <a:chExt cx="273513" cy="171957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9C6ED24-74AE-7848-2C5F-A592B5077D1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5E50A7-D961-5A43-E62F-60DFC75754C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2317C22C-7C99-2297-FD68-D7D2EE86AD35}"/>
              </a:ext>
            </a:extLst>
          </p:cNvPr>
          <p:cNvSpPr/>
          <p:nvPr/>
        </p:nvSpPr>
        <p:spPr>
          <a:xfrm>
            <a:off x="1219200" y="4413448"/>
            <a:ext cx="6857999" cy="10729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D8A5F-9DD5-66A0-1113-FD464A484867}"/>
              </a:ext>
            </a:extLst>
          </p:cNvPr>
          <p:cNvSpPr txBox="1"/>
          <p:nvPr/>
        </p:nvSpPr>
        <p:spPr>
          <a:xfrm>
            <a:off x="1362292" y="4494912"/>
            <a:ext cx="6372008" cy="78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b="0" i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can these </a:t>
            </a:r>
            <a:r>
              <a:rPr lang="en-GB" b="0" i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defense</a:t>
            </a:r>
            <a:r>
              <a:rPr lang="en-GB" b="0" i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strategies be tested and validated to ensure reliable and secure medical diagnostics?</a:t>
            </a:r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6D6F34-8A52-42AC-052B-BD0BD4D56E7E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</p:spTree>
    <p:extLst>
      <p:ext uri="{BB962C8B-B14F-4D97-AF65-F5344CB8AC3E}">
        <p14:creationId xmlns:p14="http://schemas.microsoft.com/office/powerpoint/2010/main" val="235340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F1EA66D-7CF8-E16E-2840-088022B75AC4}"/>
              </a:ext>
            </a:extLst>
          </p:cNvPr>
          <p:cNvSpPr txBox="1"/>
          <p:nvPr/>
        </p:nvSpPr>
        <p:spPr>
          <a:xfrm>
            <a:off x="4361406" y="-9664"/>
            <a:ext cx="399110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b="1" i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Research Gap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376910-5E1A-DE1C-24B8-ECFAF2D6DC8C}"/>
              </a:ext>
            </a:extLst>
          </p:cNvPr>
          <p:cNvGrpSpPr/>
          <p:nvPr/>
        </p:nvGrpSpPr>
        <p:grpSpPr>
          <a:xfrm rot="5400000" flipH="1">
            <a:off x="3194926" y="5495108"/>
            <a:ext cx="165908" cy="1043054"/>
            <a:chOff x="9483237" y="1321506"/>
            <a:chExt cx="273513" cy="171957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E8727AC-EA1F-932C-A3E6-F6878FA838A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5D0359-B065-EC1C-8DDB-AA6F481C435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B53B64-0318-E6B9-883A-F611D6BB5061}"/>
              </a:ext>
            </a:extLst>
          </p:cNvPr>
          <p:cNvGrpSpPr/>
          <p:nvPr/>
        </p:nvGrpSpPr>
        <p:grpSpPr>
          <a:xfrm rot="5400000" flipH="1">
            <a:off x="1078451" y="441052"/>
            <a:ext cx="165908" cy="1043054"/>
            <a:chOff x="9483237" y="1321506"/>
            <a:chExt cx="273513" cy="17195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557178-899E-D316-CEFD-9A08B88F5F43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228D7B-DF2D-2ED0-6E18-EF4D9A15E182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D48B60-549F-BBC2-6A62-E6B965896FB7}"/>
              </a:ext>
            </a:extLst>
          </p:cNvPr>
          <p:cNvGrpSpPr/>
          <p:nvPr/>
        </p:nvGrpSpPr>
        <p:grpSpPr>
          <a:xfrm rot="5400000" flipH="1">
            <a:off x="37992" y="3365857"/>
            <a:ext cx="165908" cy="1043054"/>
            <a:chOff x="9483237" y="1321506"/>
            <a:chExt cx="273513" cy="171957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13803E-6631-1CA0-C869-6B7FE660A17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9F9ECE-E0D0-628A-E918-89C0259AC50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4"/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25A0E22-8D74-EF97-3F3A-7B57F496C5AB}"/>
              </a:ext>
            </a:extLst>
          </p:cNvPr>
          <p:cNvGrpSpPr/>
          <p:nvPr/>
        </p:nvGrpSpPr>
        <p:grpSpPr>
          <a:xfrm rot="5400000" flipH="1">
            <a:off x="11422937" y="-64615"/>
            <a:ext cx="165908" cy="1043054"/>
            <a:chOff x="9483237" y="1321506"/>
            <a:chExt cx="273513" cy="171957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82FBA4-3D48-F3A9-2A2E-D821D58A418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02BC3B-D7F3-DEC6-D5E6-C960751C0B7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89F7A4-8A7C-8BA0-3421-E965F7A8A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114724"/>
              </p:ext>
            </p:extLst>
          </p:nvPr>
        </p:nvGraphicFramePr>
        <p:xfrm>
          <a:off x="879230" y="810846"/>
          <a:ext cx="9882098" cy="4811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106">
                  <a:extLst>
                    <a:ext uri="{9D8B030D-6E8A-4147-A177-3AD203B41FA5}">
                      <a16:colId xmlns:a16="http://schemas.microsoft.com/office/drawing/2014/main" val="2459348461"/>
                    </a:ext>
                  </a:extLst>
                </a:gridCol>
                <a:gridCol w="1699836">
                  <a:extLst>
                    <a:ext uri="{9D8B030D-6E8A-4147-A177-3AD203B41FA5}">
                      <a16:colId xmlns:a16="http://schemas.microsoft.com/office/drawing/2014/main" val="965527724"/>
                    </a:ext>
                  </a:extLst>
                </a:gridCol>
                <a:gridCol w="1699836">
                  <a:extLst>
                    <a:ext uri="{9D8B030D-6E8A-4147-A177-3AD203B41FA5}">
                      <a16:colId xmlns:a16="http://schemas.microsoft.com/office/drawing/2014/main" val="3577839420"/>
                    </a:ext>
                  </a:extLst>
                </a:gridCol>
                <a:gridCol w="1757457">
                  <a:extLst>
                    <a:ext uri="{9D8B030D-6E8A-4147-A177-3AD203B41FA5}">
                      <a16:colId xmlns:a16="http://schemas.microsoft.com/office/drawing/2014/main" val="3420388686"/>
                    </a:ext>
                  </a:extLst>
                </a:gridCol>
                <a:gridCol w="1771863">
                  <a:extLst>
                    <a:ext uri="{9D8B030D-6E8A-4147-A177-3AD203B41FA5}">
                      <a16:colId xmlns:a16="http://schemas.microsoft.com/office/drawing/2014/main" val="3646057092"/>
                    </a:ext>
                  </a:extLst>
                </a:gridCol>
              </a:tblGrid>
              <a:tr h="47525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Research 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Research 2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Research 3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Our Research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5711178"/>
                  </a:ext>
                </a:extLst>
              </a:tr>
              <a:tr h="81472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</a:rPr>
                        <a:t>Robustness of CNNs against STM attacks.</a:t>
                      </a:r>
                      <a:endParaRPr lang="en-US" sz="1800" b="0" i="0" u="none" strike="noStrike" baseline="0" noProof="0">
                        <a:solidFill>
                          <a:srgbClr val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1000348"/>
                  </a:ext>
                </a:extLst>
              </a:tr>
              <a:tr h="82830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</a:rPr>
                        <a:t>Impact of STM attacks on medical image models.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653474"/>
                  </a:ext>
                </a:extLst>
              </a:tr>
              <a:tr h="896194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</a:rPr>
                        <a:t>STM attacks on medical image datasets.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105496"/>
                  </a:ext>
                </a:extLst>
              </a:tr>
              <a:tr h="90977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800" b="0" i="0" u="none" strike="noStrike" baseline="0" noProof="0">
                          <a:solidFill>
                            <a:srgbClr val="000000"/>
                          </a:solidFill>
                          <a:latin typeface="Calibri"/>
                        </a:rPr>
                        <a:t>Basic data augmentation techniques used adversarial defences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33297"/>
                  </a:ext>
                </a:extLst>
              </a:tr>
              <a:tr h="88261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1800" b="0" i="0" u="none" strike="noStrike" noProof="0"/>
                        <a:t>Performance metrics under STM attacks.</a:t>
                      </a:r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GB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361986"/>
                  </a:ext>
                </a:extLst>
              </a:tr>
            </a:tbl>
          </a:graphicData>
        </a:graphic>
      </p:graphicFrame>
      <p:pic>
        <p:nvPicPr>
          <p:cNvPr id="3" name="Picture 2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2A03D407-F2E2-6325-1ADA-BC0C22E59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67" y="4114568"/>
            <a:ext cx="358598" cy="380143"/>
          </a:xfrm>
          <a:prstGeom prst="rect">
            <a:avLst/>
          </a:prstGeom>
        </p:spPr>
      </p:pic>
      <p:pic>
        <p:nvPicPr>
          <p:cNvPr id="6" name="Picture 5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88CC3B02-4CF0-E788-CCAD-DECF65354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089" y="4110774"/>
            <a:ext cx="380146" cy="380147"/>
          </a:xfrm>
          <a:prstGeom prst="rect">
            <a:avLst/>
          </a:prstGeom>
        </p:spPr>
      </p:pic>
      <p:pic>
        <p:nvPicPr>
          <p:cNvPr id="7" name="Picture 6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45AEF24C-4CD7-9633-87F6-883F3FBD5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1979" y="4930796"/>
            <a:ext cx="380146" cy="380147"/>
          </a:xfrm>
          <a:prstGeom prst="rect">
            <a:avLst/>
          </a:prstGeom>
        </p:spPr>
      </p:pic>
      <p:pic>
        <p:nvPicPr>
          <p:cNvPr id="8" name="Picture 7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71AC18FC-FC9D-A93A-0D2C-3B91FFB48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285" y="3216094"/>
            <a:ext cx="380146" cy="380147"/>
          </a:xfrm>
          <a:prstGeom prst="rect">
            <a:avLst/>
          </a:prstGeom>
        </p:spPr>
      </p:pic>
      <p:pic>
        <p:nvPicPr>
          <p:cNvPr id="10" name="Picture 9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D797A8F5-4BFD-36DF-76B1-890338A4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286" y="2350781"/>
            <a:ext cx="380146" cy="380147"/>
          </a:xfrm>
          <a:prstGeom prst="rect">
            <a:avLst/>
          </a:prstGeom>
        </p:spPr>
      </p:pic>
      <p:pic>
        <p:nvPicPr>
          <p:cNvPr id="11" name="Picture 10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9B29E7FD-8294-BBDC-5991-A94B7BDD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948" y="1425915"/>
            <a:ext cx="380146" cy="380147"/>
          </a:xfrm>
          <a:prstGeom prst="rect">
            <a:avLst/>
          </a:prstGeom>
        </p:spPr>
      </p:pic>
      <p:pic>
        <p:nvPicPr>
          <p:cNvPr id="12" name="Picture 11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6FB2B9FE-5EB1-E0C8-CA7B-3738146C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196" y="4114568"/>
            <a:ext cx="358598" cy="380143"/>
          </a:xfrm>
          <a:prstGeom prst="rect">
            <a:avLst/>
          </a:prstGeom>
        </p:spPr>
      </p:pic>
      <p:pic>
        <p:nvPicPr>
          <p:cNvPr id="13" name="Picture 12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AA53FC45-7A4E-9559-D022-EB7F013A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226" y="4114568"/>
            <a:ext cx="358598" cy="380143"/>
          </a:xfrm>
          <a:prstGeom prst="rect">
            <a:avLst/>
          </a:prstGeom>
        </p:spPr>
      </p:pic>
      <p:pic>
        <p:nvPicPr>
          <p:cNvPr id="14" name="Picture 13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402283A6-1992-DB5F-1A0A-D1A7A0D2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31" y="3240315"/>
            <a:ext cx="380146" cy="380147"/>
          </a:xfrm>
          <a:prstGeom prst="rect">
            <a:avLst/>
          </a:prstGeom>
        </p:spPr>
      </p:pic>
      <p:pic>
        <p:nvPicPr>
          <p:cNvPr id="15" name="Picture 14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76C071E0-C9A0-D2D0-3121-8811C359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87" y="4931704"/>
            <a:ext cx="358598" cy="380143"/>
          </a:xfrm>
          <a:prstGeom prst="rect">
            <a:avLst/>
          </a:prstGeom>
        </p:spPr>
      </p:pic>
      <p:pic>
        <p:nvPicPr>
          <p:cNvPr id="16" name="Picture 15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BCBF8756-06B2-E2F6-52D7-8D7A4517F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195" y="4934380"/>
            <a:ext cx="358598" cy="380143"/>
          </a:xfrm>
          <a:prstGeom prst="rect">
            <a:avLst/>
          </a:prstGeom>
        </p:spPr>
      </p:pic>
      <p:pic>
        <p:nvPicPr>
          <p:cNvPr id="18" name="Picture 17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B3CBDE78-138D-D754-28B1-06C07D38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65" y="4934380"/>
            <a:ext cx="358598" cy="380143"/>
          </a:xfrm>
          <a:prstGeom prst="rect">
            <a:avLst/>
          </a:prstGeom>
        </p:spPr>
      </p:pic>
      <p:pic>
        <p:nvPicPr>
          <p:cNvPr id="19" name="Picture 18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12784E81-2862-3883-BCC7-FA98A5FA5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66" y="2351957"/>
            <a:ext cx="358598" cy="380143"/>
          </a:xfrm>
          <a:prstGeom prst="rect">
            <a:avLst/>
          </a:prstGeom>
        </p:spPr>
      </p:pic>
      <p:pic>
        <p:nvPicPr>
          <p:cNvPr id="20" name="Picture 19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9D3682B0-B033-03CB-C18B-590F03EC4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427" y="2350619"/>
            <a:ext cx="358598" cy="380143"/>
          </a:xfrm>
          <a:prstGeom prst="rect">
            <a:avLst/>
          </a:prstGeom>
        </p:spPr>
      </p:pic>
      <p:pic>
        <p:nvPicPr>
          <p:cNvPr id="21" name="Picture 20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A8BDADFE-8B49-88F8-3239-F43A595C0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27" y="2350618"/>
            <a:ext cx="358598" cy="380143"/>
          </a:xfrm>
          <a:prstGeom prst="rect">
            <a:avLst/>
          </a:prstGeom>
        </p:spPr>
      </p:pic>
      <p:pic>
        <p:nvPicPr>
          <p:cNvPr id="22" name="Picture 21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B35C6DDD-8BC4-ED6E-59F0-AA094CC7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391" y="1429260"/>
            <a:ext cx="380146" cy="380147"/>
          </a:xfrm>
          <a:prstGeom prst="rect">
            <a:avLst/>
          </a:prstGeom>
        </p:spPr>
      </p:pic>
      <p:pic>
        <p:nvPicPr>
          <p:cNvPr id="24" name="Picture 23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54B38C64-9092-A7C2-18E1-D8FB36A1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196" y="3243232"/>
            <a:ext cx="358598" cy="380143"/>
          </a:xfrm>
          <a:prstGeom prst="rect">
            <a:avLst/>
          </a:prstGeom>
        </p:spPr>
      </p:pic>
      <p:pic>
        <p:nvPicPr>
          <p:cNvPr id="26" name="Picture 25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19E80812-DD40-A8E2-91B2-0D87062E0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687" y="1430169"/>
            <a:ext cx="358598" cy="380143"/>
          </a:xfrm>
          <a:prstGeom prst="rect">
            <a:avLst/>
          </a:prstGeom>
        </p:spPr>
      </p:pic>
      <p:pic>
        <p:nvPicPr>
          <p:cNvPr id="27" name="Picture 26" descr="A red circle with a white x in it&#10;&#10;Description automatically generated">
            <a:extLst>
              <a:ext uri="{FF2B5EF4-FFF2-40B4-BE49-F238E27FC236}">
                <a16:creationId xmlns:a16="http://schemas.microsoft.com/office/drawing/2014/main" id="{C3613465-BF32-7F51-2A81-55CD9564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64" y="1430168"/>
            <a:ext cx="358598" cy="380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128F56-587B-CCDF-E1C7-722A1F68523F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  <p:pic>
        <p:nvPicPr>
          <p:cNvPr id="17" name="Picture 16" descr="A white check mark in a green circle&#10;&#10;Description automatically generated">
            <a:extLst>
              <a:ext uri="{FF2B5EF4-FFF2-40B4-BE49-F238E27FC236}">
                <a16:creationId xmlns:a16="http://schemas.microsoft.com/office/drawing/2014/main" id="{2DA1D01E-6E6C-9A97-C26B-541D5C5AC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022" y="3220776"/>
            <a:ext cx="380146" cy="3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59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 Single Corner Rectangle 1">
            <a:extLst>
              <a:ext uri="{FF2B5EF4-FFF2-40B4-BE49-F238E27FC236}">
                <a16:creationId xmlns:a16="http://schemas.microsoft.com/office/drawing/2014/main" id="{56A3EFAB-6EEB-01A2-8F64-285C1EA7F5F9}"/>
              </a:ext>
            </a:extLst>
          </p:cNvPr>
          <p:cNvSpPr/>
          <p:nvPr/>
        </p:nvSpPr>
        <p:spPr>
          <a:xfrm rot="5400000" flipH="1">
            <a:off x="2393367" y="580715"/>
            <a:ext cx="1549415" cy="6336149"/>
          </a:xfrm>
          <a:prstGeom prst="round2SameRect">
            <a:avLst>
              <a:gd name="adj1" fmla="val 48778"/>
              <a:gd name="adj2" fmla="val 0"/>
            </a:avLst>
          </a:prstGeom>
          <a:solidFill>
            <a:schemeClr val="bg1"/>
          </a:solidFill>
          <a:ln w="38100">
            <a:noFill/>
          </a:ln>
          <a:effectLst>
            <a:outerShdw blurRad="952500" dist="114300" dir="12600000" algn="tl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solidFill>
                <a:schemeClr val="accent1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2" name="Round Single Corner Rectangle 1"/>
          <p:cNvSpPr/>
          <p:nvPr/>
        </p:nvSpPr>
        <p:spPr>
          <a:xfrm rot="16200000" flipH="1">
            <a:off x="8345625" y="-980007"/>
            <a:ext cx="1356601" cy="6336148"/>
          </a:xfrm>
          <a:prstGeom prst="round2SameRect">
            <a:avLst>
              <a:gd name="adj1" fmla="val 48778"/>
              <a:gd name="adj2" fmla="val 0"/>
            </a:avLst>
          </a:prstGeom>
          <a:solidFill>
            <a:schemeClr val="bg1"/>
          </a:solidFill>
          <a:ln w="38100">
            <a:noFill/>
          </a:ln>
          <a:effectLst>
            <a:outerShdw blurRad="952500" dist="114300" dir="12600000" algn="tl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solidFill>
                <a:schemeClr val="accent1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7A13D5-CC65-41DC-D231-EC0CFC159DD8}"/>
              </a:ext>
            </a:extLst>
          </p:cNvPr>
          <p:cNvSpPr txBox="1"/>
          <p:nvPr/>
        </p:nvSpPr>
        <p:spPr>
          <a:xfrm>
            <a:off x="3826313" y="424920"/>
            <a:ext cx="45393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Sub Objectives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DEADDF-6D6B-0388-8EE4-5D147D83A640}"/>
              </a:ext>
            </a:extLst>
          </p:cNvPr>
          <p:cNvGrpSpPr/>
          <p:nvPr/>
        </p:nvGrpSpPr>
        <p:grpSpPr>
          <a:xfrm>
            <a:off x="942194" y="1561680"/>
            <a:ext cx="4575334" cy="1262102"/>
            <a:chOff x="6525742" y="1841715"/>
            <a:chExt cx="3550627" cy="9976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C34B6E-EB4D-C50F-C9BE-8DD6520A03FF}"/>
                </a:ext>
              </a:extLst>
            </p:cNvPr>
            <p:cNvSpPr txBox="1"/>
            <p:nvPr/>
          </p:nvSpPr>
          <p:spPr>
            <a:xfrm>
              <a:off x="7174777" y="2166921"/>
              <a:ext cx="2901592" cy="6724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defRPr>
              </a:lvl1pPr>
            </a:lstStyle>
            <a:p>
              <a:pPr algn="just"/>
              <a:r>
                <a:rPr lang="en-GB" sz="1400" b="0" i="0">
                  <a:effectLst/>
                </a:rPr>
                <a:t>Develop and apply the </a:t>
              </a:r>
              <a:r>
                <a:rPr lang="en-GB" sz="1400"/>
                <a:t>Style</a:t>
              </a:r>
              <a:r>
                <a:rPr lang="en-GB" sz="1400" b="0" i="0">
                  <a:effectLst/>
                </a:rPr>
                <a:t> </a:t>
              </a:r>
              <a:r>
                <a:rPr lang="en-GB" sz="1400"/>
                <a:t>Transfer Method </a:t>
              </a:r>
              <a:r>
                <a:rPr lang="en-GB" sz="1400" b="0" i="0">
                  <a:effectLst/>
                </a:rPr>
                <a:t>(</a:t>
              </a:r>
              <a:r>
                <a:rPr lang="en-GB" sz="1400"/>
                <a:t>STM</a:t>
              </a:r>
              <a:r>
                <a:rPr lang="en-GB" sz="1400" b="0" i="0">
                  <a:effectLst/>
                </a:rPr>
                <a:t>) attack on chest X-ray datasets using ResNet CNN model.</a:t>
              </a:r>
              <a:endParaRPr lang="en-US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46D911-7765-CDEB-C05D-F1FF04DC4E02}"/>
                </a:ext>
              </a:extLst>
            </p:cNvPr>
            <p:cNvSpPr txBox="1"/>
            <p:nvPr/>
          </p:nvSpPr>
          <p:spPr>
            <a:xfrm>
              <a:off x="6525742" y="1841715"/>
              <a:ext cx="649034" cy="55954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ID" sz="4000" b="1" i="0">
                  <a:solidFill>
                    <a:schemeClr val="accent1"/>
                  </a:solidFill>
                  <a:effectLst/>
                </a:rPr>
                <a:t>01</a:t>
              </a:r>
              <a:endParaRPr lang="en-ID" sz="40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B02930-3C4B-9518-DB07-4448AC09968D}"/>
              </a:ext>
            </a:extLst>
          </p:cNvPr>
          <p:cNvGrpSpPr/>
          <p:nvPr/>
        </p:nvGrpSpPr>
        <p:grpSpPr>
          <a:xfrm rot="5400000" flipH="1">
            <a:off x="8319347" y="-115778"/>
            <a:ext cx="165908" cy="1043054"/>
            <a:chOff x="9483237" y="1321506"/>
            <a:chExt cx="273513" cy="171957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0611AB7-51B7-B2B6-8DFB-664A042B23D6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DB19D-9A4C-37D4-9EDC-A2128A678C3C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5D78AF-4833-0279-E1E3-E0EABD42A493}"/>
              </a:ext>
            </a:extLst>
          </p:cNvPr>
          <p:cNvGrpSpPr/>
          <p:nvPr/>
        </p:nvGrpSpPr>
        <p:grpSpPr>
          <a:xfrm rot="5400000" flipH="1">
            <a:off x="615855" y="805869"/>
            <a:ext cx="165908" cy="1043054"/>
            <a:chOff x="9483237" y="1321506"/>
            <a:chExt cx="273513" cy="171957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0DC2FA-6665-C91F-D266-89B21BE0FB2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274763-5F98-964E-3346-F8A95B39E27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6">
                    <a:lumMod val="60000"/>
                    <a:lumOff val="40000"/>
                  </a:schemeClr>
                </a:gs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DEEF69-B486-C701-2E24-205FED025676}"/>
              </a:ext>
            </a:extLst>
          </p:cNvPr>
          <p:cNvGrpSpPr/>
          <p:nvPr/>
        </p:nvGrpSpPr>
        <p:grpSpPr>
          <a:xfrm rot="5400000" flipH="1">
            <a:off x="11408918" y="5226876"/>
            <a:ext cx="165908" cy="1043054"/>
            <a:chOff x="9483237" y="1321506"/>
            <a:chExt cx="273513" cy="171957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6CFDAA-4D51-D66D-E9F4-A400B280B30F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BF30396-C370-4546-5F86-9C7E9B25372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528329-D22D-2349-54AF-1A9D6B70EBD7}"/>
              </a:ext>
            </a:extLst>
          </p:cNvPr>
          <p:cNvSpPr txBox="1"/>
          <p:nvPr/>
        </p:nvSpPr>
        <p:spPr>
          <a:xfrm>
            <a:off x="1751238" y="1603773"/>
            <a:ext cx="39276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Implement STM Attack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E9D4D7-A4A3-B66E-D13D-9C4D0EE9E3F3}"/>
              </a:ext>
            </a:extLst>
          </p:cNvPr>
          <p:cNvGrpSpPr/>
          <p:nvPr/>
        </p:nvGrpSpPr>
        <p:grpSpPr>
          <a:xfrm>
            <a:off x="6395011" y="1681331"/>
            <a:ext cx="4575334" cy="1003571"/>
            <a:chOff x="6525742" y="1841715"/>
            <a:chExt cx="3550627" cy="7932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9BA052-D2B6-9607-9AFB-D2A412385FA4}"/>
                </a:ext>
              </a:extLst>
            </p:cNvPr>
            <p:cNvSpPr txBox="1"/>
            <p:nvPr/>
          </p:nvSpPr>
          <p:spPr>
            <a:xfrm>
              <a:off x="7174777" y="2166921"/>
              <a:ext cx="2901592" cy="46806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defRPr>
              </a:lvl1pPr>
            </a:lstStyle>
            <a:p>
              <a:pPr algn="just"/>
              <a:r>
                <a:rPr lang="en-GB" sz="1400" b="0" i="0">
                  <a:effectLst/>
                </a:rPr>
                <a:t>Fine-tune the ResNet CNN models to evaluate their performance under </a:t>
              </a:r>
              <a:r>
                <a:rPr lang="en-GB" sz="1400"/>
                <a:t>STM attack</a:t>
              </a:r>
              <a:r>
                <a:rPr lang="en-GB" sz="1400" b="0" i="0">
                  <a:effectLst/>
                </a:rPr>
                <a:t> conditions.</a:t>
              </a:r>
              <a:endParaRPr lang="en-US" sz="1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02C334-535C-2A1D-C65C-41DEBE27B5FF}"/>
                </a:ext>
              </a:extLst>
            </p:cNvPr>
            <p:cNvSpPr txBox="1"/>
            <p:nvPr/>
          </p:nvSpPr>
          <p:spPr>
            <a:xfrm>
              <a:off x="6525742" y="1841715"/>
              <a:ext cx="649034" cy="55954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ID" sz="4000" b="1" i="0">
                  <a:solidFill>
                    <a:schemeClr val="accent6">
                      <a:lumMod val="75000"/>
                    </a:schemeClr>
                  </a:solidFill>
                  <a:effectLst/>
                </a:rPr>
                <a:t>02</a:t>
              </a:r>
              <a:endParaRPr lang="en-ID" sz="40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0B3BFC-52C7-8891-77B3-70C32A7669C7}"/>
              </a:ext>
            </a:extLst>
          </p:cNvPr>
          <p:cNvSpPr txBox="1"/>
          <p:nvPr/>
        </p:nvSpPr>
        <p:spPr>
          <a:xfrm>
            <a:off x="7204055" y="1723421"/>
            <a:ext cx="392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Fine-Tune </a:t>
            </a:r>
            <a:r>
              <a:rPr lang="en-US" b="1" err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ResNet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CNN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4D02A7-D01F-DDC6-3DB7-750388BD6EE1}"/>
              </a:ext>
            </a:extLst>
          </p:cNvPr>
          <p:cNvGrpSpPr/>
          <p:nvPr/>
        </p:nvGrpSpPr>
        <p:grpSpPr>
          <a:xfrm>
            <a:off x="906233" y="3117770"/>
            <a:ext cx="4848023" cy="1256820"/>
            <a:chOff x="6525742" y="1841715"/>
            <a:chExt cx="3762244" cy="9934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F3867E-D970-0D08-EA73-51CA899B9578}"/>
                </a:ext>
              </a:extLst>
            </p:cNvPr>
            <p:cNvSpPr txBox="1"/>
            <p:nvPr/>
          </p:nvSpPr>
          <p:spPr>
            <a:xfrm>
              <a:off x="7153590" y="2162744"/>
              <a:ext cx="3134396" cy="67241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defRPr>
              </a:lvl1pPr>
            </a:lstStyle>
            <a:p>
              <a:pPr algn="just"/>
              <a:r>
                <a:rPr lang="en-GB" sz="1400" b="0" i="0">
                  <a:effectLst/>
                </a:rPr>
                <a:t>Assess the impact of </a:t>
              </a:r>
              <a:r>
                <a:rPr lang="en-GB" sz="1400"/>
                <a:t>STM attacks</a:t>
              </a:r>
              <a:r>
                <a:rPr lang="en-GB" sz="1400" b="0" i="0">
                  <a:effectLst/>
                </a:rPr>
                <a:t> on model performance using metrics such as accuracy, precision, recall, and F1-score.</a:t>
              </a:r>
              <a:endParaRPr 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33F085-8356-D867-997A-B9F1B01AC770}"/>
                </a:ext>
              </a:extLst>
            </p:cNvPr>
            <p:cNvSpPr txBox="1"/>
            <p:nvPr/>
          </p:nvSpPr>
          <p:spPr>
            <a:xfrm>
              <a:off x="6525742" y="1841715"/>
              <a:ext cx="649034" cy="55954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ID" sz="4000" b="1" i="0">
                  <a:solidFill>
                    <a:schemeClr val="accent6">
                      <a:lumMod val="75000"/>
                    </a:schemeClr>
                  </a:solidFill>
                  <a:effectLst/>
                </a:rPr>
                <a:t>04</a:t>
              </a:r>
              <a:endParaRPr lang="en-ID" sz="40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AA76C7B-25C5-41C2-3C94-4664DA5F9B49}"/>
              </a:ext>
            </a:extLst>
          </p:cNvPr>
          <p:cNvSpPr txBox="1"/>
          <p:nvPr/>
        </p:nvSpPr>
        <p:spPr>
          <a:xfrm>
            <a:off x="1715278" y="3159856"/>
            <a:ext cx="4279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Evaluate Performance Metrics</a:t>
            </a:r>
            <a:endParaRPr lang="en-US" b="1">
              <a:solidFill>
                <a:schemeClr val="accent6">
                  <a:lumMod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4BF0AD-FBF6-2EF1-BF5E-0BF9D10AE337}"/>
              </a:ext>
            </a:extLst>
          </p:cNvPr>
          <p:cNvGrpSpPr/>
          <p:nvPr/>
        </p:nvGrpSpPr>
        <p:grpSpPr>
          <a:xfrm>
            <a:off x="6397387" y="2974081"/>
            <a:ext cx="4548033" cy="1530739"/>
            <a:chOff x="6525742" y="1819128"/>
            <a:chExt cx="3529441" cy="120996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FF563-6BD0-C88B-5DA3-C77F2B163276}"/>
                </a:ext>
              </a:extLst>
            </p:cNvPr>
            <p:cNvSpPr txBox="1"/>
            <p:nvPr/>
          </p:nvSpPr>
          <p:spPr>
            <a:xfrm>
              <a:off x="7153591" y="2152320"/>
              <a:ext cx="2901592" cy="87677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defRPr>
              </a:lvl1pPr>
            </a:lstStyle>
            <a:p>
              <a:pPr algn="just"/>
              <a:r>
                <a:rPr lang="en-GB" sz="1400" b="0" i="0">
                  <a:effectLst/>
                </a:rPr>
                <a:t>Test existing </a:t>
              </a:r>
              <a:r>
                <a:rPr lang="en-GB" sz="1400" b="0" i="0" err="1">
                  <a:effectLst/>
                </a:rPr>
                <a:t>defense</a:t>
              </a:r>
              <a:r>
                <a:rPr lang="en-GB" sz="1400" b="0" i="0">
                  <a:effectLst/>
                </a:rPr>
                <a:t> strategies, such as data augmentation and adversarial training, to mitigate the effects of </a:t>
              </a:r>
              <a:r>
                <a:rPr lang="en-GB" sz="1400"/>
                <a:t>STM attacks</a:t>
              </a:r>
              <a:r>
                <a:rPr lang="en-GB" sz="1400" b="0" i="0">
                  <a:effectLst/>
                </a:rPr>
                <a:t> on ResNet CNN models.</a:t>
              </a:r>
              <a:endParaRPr lang="en-US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052D31-25C7-D95D-CE13-F11E91206776}"/>
                </a:ext>
              </a:extLst>
            </p:cNvPr>
            <p:cNvSpPr txBox="1"/>
            <p:nvPr/>
          </p:nvSpPr>
          <p:spPr>
            <a:xfrm>
              <a:off x="6525742" y="1819128"/>
              <a:ext cx="649034" cy="55954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ID" sz="4000" b="1" i="0">
                  <a:solidFill>
                    <a:schemeClr val="accent1"/>
                  </a:solidFill>
                  <a:effectLst/>
                </a:rPr>
                <a:t>03</a:t>
              </a:r>
              <a:endParaRPr lang="en-ID" sz="4000" b="1">
                <a:solidFill>
                  <a:schemeClr val="accent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DCE1196-6915-21D8-5BDE-49374842D712}"/>
              </a:ext>
            </a:extLst>
          </p:cNvPr>
          <p:cNvSpPr txBox="1"/>
          <p:nvPr/>
        </p:nvSpPr>
        <p:spPr>
          <a:xfrm>
            <a:off x="7206433" y="3044747"/>
            <a:ext cx="392761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Test </a:t>
            </a:r>
            <a:r>
              <a:rPr lang="en-GB" b="1" err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Defense</a:t>
            </a:r>
            <a:r>
              <a:rPr lang="en-GB" b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 Strategies</a:t>
            </a:r>
            <a:endParaRPr lang="en-US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361258-DF8D-0DAB-68FA-DE2A16E35A3E}"/>
              </a:ext>
            </a:extLst>
          </p:cNvPr>
          <p:cNvGrpSpPr/>
          <p:nvPr/>
        </p:nvGrpSpPr>
        <p:grpSpPr>
          <a:xfrm>
            <a:off x="942194" y="4708797"/>
            <a:ext cx="4575334" cy="1262103"/>
            <a:chOff x="6525742" y="1841715"/>
            <a:chExt cx="3550627" cy="99762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F6D233-EA98-7D89-F29F-B62B6CF21C6D}"/>
                </a:ext>
              </a:extLst>
            </p:cNvPr>
            <p:cNvSpPr txBox="1"/>
            <p:nvPr/>
          </p:nvSpPr>
          <p:spPr>
            <a:xfrm>
              <a:off x="7174777" y="2166921"/>
              <a:ext cx="2901592" cy="672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Validate the effectiveness of the </a:t>
              </a:r>
              <a:r>
                <a:rPr lang="en-GB" sz="1400" b="0" i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defense</a:t>
              </a: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 strategies by comparing model performance on clean and adversarial datasets.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46DC35-0E33-CF00-8FEA-B43F21F37E9D}"/>
                </a:ext>
              </a:extLst>
            </p:cNvPr>
            <p:cNvSpPr txBox="1"/>
            <p:nvPr/>
          </p:nvSpPr>
          <p:spPr>
            <a:xfrm>
              <a:off x="6525742" y="1841715"/>
              <a:ext cx="649034" cy="559546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ID" sz="4000" b="1" i="0">
                  <a:solidFill>
                    <a:schemeClr val="accent1"/>
                  </a:solidFill>
                  <a:effectLst/>
                </a:rPr>
                <a:t>05</a:t>
              </a:r>
              <a:endParaRPr lang="en-ID" sz="4000" b="1">
                <a:solidFill>
                  <a:schemeClr val="accent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F603E51-2DFF-4813-BC59-9BA76C0B2BD8}"/>
              </a:ext>
            </a:extLst>
          </p:cNvPr>
          <p:cNvSpPr txBox="1"/>
          <p:nvPr/>
        </p:nvSpPr>
        <p:spPr>
          <a:xfrm>
            <a:off x="1751238" y="4750888"/>
            <a:ext cx="392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Validate Defense Effectiveness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B45D92-EC6F-623B-E482-73072881724E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</p:spTree>
    <p:extLst>
      <p:ext uri="{BB962C8B-B14F-4D97-AF65-F5344CB8AC3E}">
        <p14:creationId xmlns:p14="http://schemas.microsoft.com/office/powerpoint/2010/main" val="120721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278994-0A7E-777D-D42F-6345DDD0D790}"/>
              </a:ext>
            </a:extLst>
          </p:cNvPr>
          <p:cNvSpPr txBox="1"/>
          <p:nvPr/>
        </p:nvSpPr>
        <p:spPr>
          <a:xfrm>
            <a:off x="3103565" y="650959"/>
            <a:ext cx="59848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400" b="1" i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Methodology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C0670D-D31C-0C47-AFF5-8A474A27A799}"/>
              </a:ext>
            </a:extLst>
          </p:cNvPr>
          <p:cNvGrpSpPr/>
          <p:nvPr/>
        </p:nvGrpSpPr>
        <p:grpSpPr>
          <a:xfrm>
            <a:off x="4603121" y="2193318"/>
            <a:ext cx="3097865" cy="3086770"/>
            <a:chOff x="1911335" y="2013593"/>
            <a:chExt cx="3097456" cy="308636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57FD4FA-C8B0-E578-9F33-080946BB5651}"/>
                </a:ext>
              </a:extLst>
            </p:cNvPr>
            <p:cNvSpPr/>
            <p:nvPr/>
          </p:nvSpPr>
          <p:spPr>
            <a:xfrm>
              <a:off x="1911701" y="2013593"/>
              <a:ext cx="3084794" cy="3084794"/>
            </a:xfrm>
            <a:prstGeom prst="ellipse">
              <a:avLst/>
            </a:prstGeom>
            <a:noFill/>
            <a:ln w="139700">
              <a:solidFill>
                <a:schemeClr val="bg1">
                  <a:lumMod val="75000"/>
                  <a:alpha val="2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7ABD1DE2-8EEE-9067-F132-43A90ADFD44A}"/>
                </a:ext>
              </a:extLst>
            </p:cNvPr>
            <p:cNvSpPr/>
            <p:nvPr/>
          </p:nvSpPr>
          <p:spPr>
            <a:xfrm rot="1800000">
              <a:off x="1914394" y="2016285"/>
              <a:ext cx="3079407" cy="3079407"/>
            </a:xfrm>
            <a:prstGeom prst="arc">
              <a:avLst>
                <a:gd name="adj1" fmla="val 4076231"/>
                <a:gd name="adj2" fmla="val 8876855"/>
              </a:avLst>
            </a:prstGeom>
            <a:ln w="292100" cap="flat" cmpd="sng">
              <a:solidFill>
                <a:schemeClr val="accent2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48752B0C-01E7-F347-E716-F916BAEC0037}"/>
                </a:ext>
              </a:extLst>
            </p:cNvPr>
            <p:cNvSpPr/>
            <p:nvPr/>
          </p:nvSpPr>
          <p:spPr>
            <a:xfrm>
              <a:off x="1914394" y="2016285"/>
              <a:ext cx="3079407" cy="3079407"/>
            </a:xfrm>
            <a:prstGeom prst="arc">
              <a:avLst>
                <a:gd name="adj1" fmla="val 16824268"/>
                <a:gd name="adj2" fmla="val 21391448"/>
              </a:avLst>
            </a:prstGeom>
            <a:ln w="292100" cap="sq" cmpd="sng">
              <a:solidFill>
                <a:schemeClr val="accent3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3A9234A8-57AE-2509-4938-A04FF055B6EA}"/>
                </a:ext>
              </a:extLst>
            </p:cNvPr>
            <p:cNvSpPr/>
            <p:nvPr/>
          </p:nvSpPr>
          <p:spPr>
            <a:xfrm>
              <a:off x="1929384" y="2016283"/>
              <a:ext cx="3079407" cy="3079407"/>
            </a:xfrm>
            <a:prstGeom prst="arc">
              <a:avLst>
                <a:gd name="adj1" fmla="val 846539"/>
                <a:gd name="adj2" fmla="val 5178533"/>
              </a:avLst>
            </a:prstGeom>
            <a:ln w="292100" cap="sq" cmpd="sng">
              <a:solidFill>
                <a:schemeClr val="accent4"/>
              </a:solidFill>
            </a:ln>
            <a:effectLst>
              <a:outerShdw blurRad="9271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B9195787-CBF4-1D70-305D-0A57A927E3D4}"/>
                </a:ext>
              </a:extLst>
            </p:cNvPr>
            <p:cNvSpPr/>
            <p:nvPr/>
          </p:nvSpPr>
          <p:spPr>
            <a:xfrm rot="4500000">
              <a:off x="1911335" y="2020548"/>
              <a:ext cx="3079407" cy="3079407"/>
            </a:xfrm>
            <a:prstGeom prst="arc">
              <a:avLst>
                <a:gd name="adj1" fmla="val 6921059"/>
                <a:gd name="adj2" fmla="val 11157891"/>
              </a:avLst>
            </a:prstGeom>
            <a:ln w="292100" cap="sq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324" name="Oval 323">
            <a:extLst>
              <a:ext uri="{FF2B5EF4-FFF2-40B4-BE49-F238E27FC236}">
                <a16:creationId xmlns:a16="http://schemas.microsoft.com/office/drawing/2014/main" id="{4F5CE848-3112-1A1F-B109-435574FD00C3}"/>
              </a:ext>
            </a:extLst>
          </p:cNvPr>
          <p:cNvSpPr/>
          <p:nvPr/>
        </p:nvSpPr>
        <p:spPr>
          <a:xfrm>
            <a:off x="6957786" y="2375723"/>
            <a:ext cx="736540" cy="736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408F4A36-90C9-AD7F-0A4B-79D0EC7A454D}"/>
              </a:ext>
            </a:extLst>
          </p:cNvPr>
          <p:cNvSpPr txBox="1"/>
          <p:nvPr/>
        </p:nvSpPr>
        <p:spPr>
          <a:xfrm>
            <a:off x="6979437" y="2413923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800" b="1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5" name="Oval 324">
            <a:extLst>
              <a:ext uri="{FF2B5EF4-FFF2-40B4-BE49-F238E27FC236}">
                <a16:creationId xmlns:a16="http://schemas.microsoft.com/office/drawing/2014/main" id="{AC113FF3-D4CC-EB4E-F645-DD36F733AB38}"/>
              </a:ext>
            </a:extLst>
          </p:cNvPr>
          <p:cNvSpPr/>
          <p:nvPr/>
        </p:nvSpPr>
        <p:spPr>
          <a:xfrm>
            <a:off x="6825458" y="4511287"/>
            <a:ext cx="736540" cy="736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20C79AAD-1E5E-8727-2832-7252EAF15970}"/>
              </a:ext>
            </a:extLst>
          </p:cNvPr>
          <p:cNvSpPr txBox="1"/>
          <p:nvPr/>
        </p:nvSpPr>
        <p:spPr>
          <a:xfrm>
            <a:off x="6842359" y="4562381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lang="en-US" sz="2800" b="1">
              <a:solidFill>
                <a:schemeClr val="accent4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7" name="Oval 326">
            <a:extLst>
              <a:ext uri="{FF2B5EF4-FFF2-40B4-BE49-F238E27FC236}">
                <a16:creationId xmlns:a16="http://schemas.microsoft.com/office/drawing/2014/main" id="{6FD6EA12-258B-2519-4AA1-C6946229F11C}"/>
              </a:ext>
            </a:extLst>
          </p:cNvPr>
          <p:cNvSpPr/>
          <p:nvPr/>
        </p:nvSpPr>
        <p:spPr>
          <a:xfrm>
            <a:off x="4525448" y="2339798"/>
            <a:ext cx="736540" cy="736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B7E7C6D7-EF63-D197-50CB-9175786B9FB3}"/>
              </a:ext>
            </a:extLst>
          </p:cNvPr>
          <p:cNvSpPr txBox="1"/>
          <p:nvPr/>
        </p:nvSpPr>
        <p:spPr>
          <a:xfrm>
            <a:off x="4547099" y="2429238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9" name="Oval 328">
            <a:extLst>
              <a:ext uri="{FF2B5EF4-FFF2-40B4-BE49-F238E27FC236}">
                <a16:creationId xmlns:a16="http://schemas.microsoft.com/office/drawing/2014/main" id="{095E4306-B9C4-3E35-8C0E-0FDB65B93376}"/>
              </a:ext>
            </a:extLst>
          </p:cNvPr>
          <p:cNvSpPr/>
          <p:nvPr/>
        </p:nvSpPr>
        <p:spPr>
          <a:xfrm>
            <a:off x="4591189" y="4398690"/>
            <a:ext cx="736540" cy="7365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r"/>
            <a:endParaRPr lang="en-ID">
              <a:solidFill>
                <a:schemeClr val="tx1"/>
              </a:solidFill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77774DF2-54DC-CFDA-2570-1A4DED3BBF03}"/>
              </a:ext>
            </a:extLst>
          </p:cNvPr>
          <p:cNvSpPr txBox="1"/>
          <p:nvPr/>
        </p:nvSpPr>
        <p:spPr>
          <a:xfrm>
            <a:off x="4612840" y="4465144"/>
            <a:ext cx="688790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GB" sz="2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  <a:endParaRPr lang="en-US" sz="2800" b="1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D5447CB9-7EA4-9126-236A-5EDD93086439}"/>
              </a:ext>
            </a:extLst>
          </p:cNvPr>
          <p:cNvSpPr txBox="1"/>
          <p:nvPr/>
        </p:nvSpPr>
        <p:spPr>
          <a:xfrm>
            <a:off x="923842" y="2415407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Diagram</a:t>
            </a:r>
          </a:p>
        </p:txBody>
      </p: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24D8FD84-7945-8034-EFC6-93383CFB2F76}"/>
              </a:ext>
            </a:extLst>
          </p:cNvPr>
          <p:cNvGrpSpPr/>
          <p:nvPr/>
        </p:nvGrpSpPr>
        <p:grpSpPr>
          <a:xfrm rot="5400000" flipH="1">
            <a:off x="4538218" y="5484471"/>
            <a:ext cx="165908" cy="1043054"/>
            <a:chOff x="9483237" y="1321506"/>
            <a:chExt cx="273513" cy="1719570"/>
          </a:xfrm>
        </p:grpSpPr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E29FC895-F912-A139-8E2C-8D9F05C253C3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9E034A9-D84A-0A1D-281B-F410573CA4D5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782BC38D-8053-AFC2-65BD-C02DF2563B28}"/>
              </a:ext>
            </a:extLst>
          </p:cNvPr>
          <p:cNvGrpSpPr/>
          <p:nvPr/>
        </p:nvGrpSpPr>
        <p:grpSpPr>
          <a:xfrm rot="5400000" flipH="1">
            <a:off x="1103988" y="851645"/>
            <a:ext cx="165908" cy="1043054"/>
            <a:chOff x="9483237" y="1321506"/>
            <a:chExt cx="273513" cy="1719570"/>
          </a:xfrm>
        </p:grpSpPr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C8C1EF08-4E95-9EA2-E070-E478A0683372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E468EEC3-E5E1-C93B-B9F2-825044D6C81E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6490EA9-2827-30AD-9D0B-8F145E24311B}"/>
              </a:ext>
            </a:extLst>
          </p:cNvPr>
          <p:cNvGrpSpPr/>
          <p:nvPr/>
        </p:nvGrpSpPr>
        <p:grpSpPr>
          <a:xfrm rot="5400000" flipH="1">
            <a:off x="11806905" y="3607732"/>
            <a:ext cx="165908" cy="1043054"/>
            <a:chOff x="9483237" y="1321506"/>
            <a:chExt cx="273513" cy="1719570"/>
          </a:xfrm>
        </p:grpSpPr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A689D34C-60B4-B39D-1E57-690FE7A749F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594B40D1-F62F-6B9F-552E-6C2F0DF97574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351" name="Graphic 350" descr="Cloud Computing">
            <a:extLst>
              <a:ext uri="{FF2B5EF4-FFF2-40B4-BE49-F238E27FC236}">
                <a16:creationId xmlns:a16="http://schemas.microsoft.com/office/drawing/2014/main" id="{E657EFA0-618C-BBC6-2465-3CC325D61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7244" y="4789064"/>
            <a:ext cx="379899" cy="3798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7D9822-F00F-D865-1D3D-E842743BB062}"/>
              </a:ext>
            </a:extLst>
          </p:cNvPr>
          <p:cNvSpPr txBox="1"/>
          <p:nvPr/>
        </p:nvSpPr>
        <p:spPr>
          <a:xfrm>
            <a:off x="7433490" y="2370774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5D9A80-867B-52D5-1438-D70F4375B77D}"/>
              </a:ext>
            </a:extLst>
          </p:cNvPr>
          <p:cNvSpPr txBox="1"/>
          <p:nvPr/>
        </p:nvSpPr>
        <p:spPr>
          <a:xfrm>
            <a:off x="939592" y="4691281"/>
            <a:ext cx="31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87C25-F96E-1A8A-77AC-B6CE526D8C97}"/>
              </a:ext>
            </a:extLst>
          </p:cNvPr>
          <p:cNvSpPr txBox="1"/>
          <p:nvPr/>
        </p:nvSpPr>
        <p:spPr>
          <a:xfrm>
            <a:off x="8111626" y="4635987"/>
            <a:ext cx="32714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 Breakdown Structure (WBS)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36BEEDA-DBFF-7E2F-771D-E9F6D7B86F3D}"/>
              </a:ext>
            </a:extLst>
          </p:cNvPr>
          <p:cNvGrpSpPr/>
          <p:nvPr/>
        </p:nvGrpSpPr>
        <p:grpSpPr>
          <a:xfrm rot="5400000" flipH="1">
            <a:off x="11520267" y="174868"/>
            <a:ext cx="165908" cy="1043054"/>
            <a:chOff x="9483237" y="1321506"/>
            <a:chExt cx="273513" cy="17195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E5EB6D6-D8A5-284D-1865-E43EE765DB9F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65AA24-27C9-DFCD-E138-BF36960D843D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4"/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B4AE09D-E6FA-1CEC-F746-E0D79A74FF1E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</p:spTree>
    <p:extLst>
      <p:ext uri="{BB962C8B-B14F-4D97-AF65-F5344CB8AC3E}">
        <p14:creationId xmlns:p14="http://schemas.microsoft.com/office/powerpoint/2010/main" val="75947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E87D82-82CF-69B2-61F1-28972C6E46D1}"/>
              </a:ext>
            </a:extLst>
          </p:cNvPr>
          <p:cNvSpPr txBox="1"/>
          <p:nvPr/>
        </p:nvSpPr>
        <p:spPr>
          <a:xfrm>
            <a:off x="2368891" y="193151"/>
            <a:ext cx="66778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4400" b="1" i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System Diagram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611E7C-8937-4CE2-A5D5-875CF95973D5}"/>
              </a:ext>
            </a:extLst>
          </p:cNvPr>
          <p:cNvGrpSpPr/>
          <p:nvPr/>
        </p:nvGrpSpPr>
        <p:grpSpPr>
          <a:xfrm rot="5400000" flipH="1">
            <a:off x="2285937" y="-328376"/>
            <a:ext cx="165908" cy="1043054"/>
            <a:chOff x="9483237" y="1321506"/>
            <a:chExt cx="273513" cy="17195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34A4DE-2580-5D55-BC0C-82BD10076C5C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6E1EE1-C137-FA69-C42D-7FDF638D543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8E687F-D2A1-BCBE-2F20-B86733277299}"/>
              </a:ext>
            </a:extLst>
          </p:cNvPr>
          <p:cNvGrpSpPr/>
          <p:nvPr/>
        </p:nvGrpSpPr>
        <p:grpSpPr>
          <a:xfrm rot="5400000" flipH="1">
            <a:off x="642982" y="4391416"/>
            <a:ext cx="165908" cy="1043054"/>
            <a:chOff x="9483237" y="1321506"/>
            <a:chExt cx="273513" cy="17195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DE0207-F18D-6E83-E17D-D7DE6A130B9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5B9356-9488-63B0-0AAA-C89FBD34E7C5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02FC1D-2B1A-5D81-81F8-F291A84AF76C}"/>
              </a:ext>
            </a:extLst>
          </p:cNvPr>
          <p:cNvGrpSpPr/>
          <p:nvPr/>
        </p:nvGrpSpPr>
        <p:grpSpPr>
          <a:xfrm rot="5400000" flipH="1">
            <a:off x="11062336" y="3905532"/>
            <a:ext cx="165908" cy="1043054"/>
            <a:chOff x="9483237" y="1321506"/>
            <a:chExt cx="273513" cy="17195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7F93A-105D-F7A7-4578-D9F8716DFE6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E5DE6D-F7BB-9284-CCC9-6B81DC9F00E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FFC2DB0-5044-4416-0E91-DADD57A43540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D92DC029-9531-4271-FC40-EDC26758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4" y="1355336"/>
            <a:ext cx="11869615" cy="41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4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E87D82-82CF-69B2-61F1-28972C6E46D1}"/>
              </a:ext>
            </a:extLst>
          </p:cNvPr>
          <p:cNvSpPr txBox="1"/>
          <p:nvPr/>
        </p:nvSpPr>
        <p:spPr>
          <a:xfrm>
            <a:off x="2368891" y="276276"/>
            <a:ext cx="6677891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D" sz="4400" b="1">
                <a:solidFill>
                  <a:schemeClr val="accent1"/>
                </a:solidFill>
                <a:latin typeface="Rubik"/>
                <a:cs typeface="Rubik" pitchFamily="2" charset="-79"/>
              </a:rPr>
              <a:t>Tools and Technologies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611E7C-8937-4CE2-A5D5-875CF95973D5}"/>
              </a:ext>
            </a:extLst>
          </p:cNvPr>
          <p:cNvGrpSpPr/>
          <p:nvPr/>
        </p:nvGrpSpPr>
        <p:grpSpPr>
          <a:xfrm rot="5400000" flipH="1">
            <a:off x="2285937" y="-328376"/>
            <a:ext cx="165908" cy="1043054"/>
            <a:chOff x="9483237" y="1321506"/>
            <a:chExt cx="273513" cy="17195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34A4DE-2580-5D55-BC0C-82BD10076C5C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6E1EE1-C137-FA69-C42D-7FDF638D543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8E687F-D2A1-BCBE-2F20-B86733277299}"/>
              </a:ext>
            </a:extLst>
          </p:cNvPr>
          <p:cNvGrpSpPr/>
          <p:nvPr/>
        </p:nvGrpSpPr>
        <p:grpSpPr>
          <a:xfrm rot="5400000" flipH="1">
            <a:off x="642982" y="4391416"/>
            <a:ext cx="165908" cy="1043054"/>
            <a:chOff x="9483237" y="1321506"/>
            <a:chExt cx="273513" cy="17195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DE0207-F18D-6E83-E17D-D7DE6A130B9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5B9356-9488-63B0-0AAA-C89FBD34E7C5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02FC1D-2B1A-5D81-81F8-F291A84AF76C}"/>
              </a:ext>
            </a:extLst>
          </p:cNvPr>
          <p:cNvGrpSpPr/>
          <p:nvPr/>
        </p:nvGrpSpPr>
        <p:grpSpPr>
          <a:xfrm rot="5400000" flipH="1">
            <a:off x="11411373" y="3343786"/>
            <a:ext cx="165908" cy="1043054"/>
            <a:chOff x="9483237" y="1321506"/>
            <a:chExt cx="273513" cy="17195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7F93A-105D-F7A7-4578-D9F8716DFE6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E5DE6D-F7BB-9284-CCC9-6B81DC9F00E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F8766A-30AC-003B-41B0-DEF528C025D5}"/>
              </a:ext>
            </a:extLst>
          </p:cNvPr>
          <p:cNvGrpSpPr/>
          <p:nvPr/>
        </p:nvGrpSpPr>
        <p:grpSpPr>
          <a:xfrm>
            <a:off x="429866" y="1774004"/>
            <a:ext cx="2799772" cy="852224"/>
            <a:chOff x="1247464" y="1760573"/>
            <a:chExt cx="3500027" cy="106537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810BC40-E007-DA80-DC53-753915C33175}"/>
                </a:ext>
              </a:extLst>
            </p:cNvPr>
            <p:cNvSpPr/>
            <p:nvPr/>
          </p:nvSpPr>
          <p:spPr>
            <a:xfrm>
              <a:off x="1247464" y="1760573"/>
              <a:ext cx="3323527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83185A-846F-DA28-A478-D4F98CE86A7E}"/>
                </a:ext>
              </a:extLst>
            </p:cNvPr>
            <p:cNvSpPr txBox="1"/>
            <p:nvPr/>
          </p:nvSpPr>
          <p:spPr>
            <a:xfrm>
              <a:off x="2368891" y="2031650"/>
              <a:ext cx="2378600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TensorFlow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2050" name="Picture 2" descr="Google TensorFlow icon PNG and SVG Vector Free Download">
              <a:extLst>
                <a:ext uri="{FF2B5EF4-FFF2-40B4-BE49-F238E27FC236}">
                  <a16:creationId xmlns:a16="http://schemas.microsoft.com/office/drawing/2014/main" id="{0B748B0C-B4DD-E3E7-A00F-4E9FF3C78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827" y="1915723"/>
              <a:ext cx="755073" cy="75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B438B82-220A-EC25-E126-3F42DF6BAC6F}"/>
              </a:ext>
            </a:extLst>
          </p:cNvPr>
          <p:cNvGrpSpPr/>
          <p:nvPr/>
        </p:nvGrpSpPr>
        <p:grpSpPr>
          <a:xfrm>
            <a:off x="3266326" y="1774004"/>
            <a:ext cx="2386253" cy="852224"/>
            <a:chOff x="1247464" y="1760573"/>
            <a:chExt cx="2983082" cy="106537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1E34601-5FCA-936B-A7C7-09CA1779F64C}"/>
                </a:ext>
              </a:extLst>
            </p:cNvPr>
            <p:cNvSpPr/>
            <p:nvPr/>
          </p:nvSpPr>
          <p:spPr>
            <a:xfrm>
              <a:off x="1247464" y="1760573"/>
              <a:ext cx="2983082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EB030D-826A-8241-989D-8E253C3ECB26}"/>
                </a:ext>
              </a:extLst>
            </p:cNvPr>
            <p:cNvSpPr txBox="1"/>
            <p:nvPr/>
          </p:nvSpPr>
          <p:spPr>
            <a:xfrm>
              <a:off x="2368891" y="2031650"/>
              <a:ext cx="1621509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PyTorch</a:t>
              </a:r>
              <a:endParaRPr lang="en-US"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52" name="Picture 4" descr="LF Online Community PyTorch Foundation">
            <a:extLst>
              <a:ext uri="{FF2B5EF4-FFF2-40B4-BE49-F238E27FC236}">
                <a16:creationId xmlns:a16="http://schemas.microsoft.com/office/drawing/2014/main" id="{10E25862-A59D-93CC-22C2-C1F28EF77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87" y="1771112"/>
            <a:ext cx="854537" cy="85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7E844A0-40A0-6328-14B8-3395E9A6C473}"/>
              </a:ext>
            </a:extLst>
          </p:cNvPr>
          <p:cNvGrpSpPr/>
          <p:nvPr/>
        </p:nvGrpSpPr>
        <p:grpSpPr>
          <a:xfrm>
            <a:off x="6138613" y="1772641"/>
            <a:ext cx="2284883" cy="852225"/>
            <a:chOff x="1247464" y="1760573"/>
            <a:chExt cx="2740010" cy="106537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09A9057-2419-6CA3-72BE-1EF747739BAD}"/>
                </a:ext>
              </a:extLst>
            </p:cNvPr>
            <p:cNvSpPr/>
            <p:nvPr/>
          </p:nvSpPr>
          <p:spPr>
            <a:xfrm>
              <a:off x="1247464" y="1760573"/>
              <a:ext cx="2740010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EBFF7B-92AE-A104-F952-66C73906A390}"/>
                </a:ext>
              </a:extLst>
            </p:cNvPr>
            <p:cNvSpPr txBox="1"/>
            <p:nvPr/>
          </p:nvSpPr>
          <p:spPr>
            <a:xfrm>
              <a:off x="2368891" y="2031651"/>
              <a:ext cx="1480036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Python</a:t>
              </a:r>
            </a:p>
          </p:txBody>
        </p:sp>
      </p:grpSp>
      <p:pic>
        <p:nvPicPr>
          <p:cNvPr id="2064" name="Picture 16" descr="Python Software Foundation Logo and symbol, meaning, history, sign.">
            <a:extLst>
              <a:ext uri="{FF2B5EF4-FFF2-40B4-BE49-F238E27FC236}">
                <a16:creationId xmlns:a16="http://schemas.microsoft.com/office/drawing/2014/main" id="{994634F2-3D84-910C-32AB-D3AD1BCEB1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0" t="5249" r="24207" b="3799"/>
          <a:stretch/>
        </p:blipFill>
        <p:spPr bwMode="auto">
          <a:xfrm>
            <a:off x="6353285" y="1898113"/>
            <a:ext cx="554837" cy="54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45D948-1BE2-F603-777E-6B330D333B96}"/>
              </a:ext>
            </a:extLst>
          </p:cNvPr>
          <p:cNvSpPr txBox="1"/>
          <p:nvPr/>
        </p:nvSpPr>
        <p:spPr>
          <a:xfrm>
            <a:off x="373819" y="1271417"/>
            <a:ext cx="376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 Learning Frameworks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D194B45-8A01-12F1-DDF6-52383055DF93}"/>
              </a:ext>
            </a:extLst>
          </p:cNvPr>
          <p:cNvSpPr txBox="1"/>
          <p:nvPr/>
        </p:nvSpPr>
        <p:spPr>
          <a:xfrm>
            <a:off x="6055052" y="1269959"/>
            <a:ext cx="2702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Lang.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2D1F68-8652-CA70-7A64-E618B6D3FE27}"/>
              </a:ext>
            </a:extLst>
          </p:cNvPr>
          <p:cNvGrpSpPr/>
          <p:nvPr/>
        </p:nvGrpSpPr>
        <p:grpSpPr>
          <a:xfrm>
            <a:off x="446480" y="3356247"/>
            <a:ext cx="2073402" cy="852224"/>
            <a:chOff x="1247464" y="1760573"/>
            <a:chExt cx="2591984" cy="106537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5C236DCB-D78C-3227-0C9D-49624B8752D5}"/>
                </a:ext>
              </a:extLst>
            </p:cNvPr>
            <p:cNvSpPr/>
            <p:nvPr/>
          </p:nvSpPr>
          <p:spPr>
            <a:xfrm>
              <a:off x="1247464" y="1760573"/>
              <a:ext cx="2591984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440BCD-1823-9850-FFB5-9417CFC7E525}"/>
                </a:ext>
              </a:extLst>
            </p:cNvPr>
            <p:cNvSpPr txBox="1"/>
            <p:nvPr/>
          </p:nvSpPr>
          <p:spPr>
            <a:xfrm>
              <a:off x="2256262" y="2031650"/>
              <a:ext cx="1470556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Pandas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B278F1E-585D-7030-A6C5-754C59FDF180}"/>
              </a:ext>
            </a:extLst>
          </p:cNvPr>
          <p:cNvSpPr txBox="1"/>
          <p:nvPr/>
        </p:nvSpPr>
        <p:spPr>
          <a:xfrm>
            <a:off x="8838039" y="1271417"/>
            <a:ext cx="285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Architecture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DD62DA-8C2B-0E85-36B5-522C2E30C2B3}"/>
              </a:ext>
            </a:extLst>
          </p:cNvPr>
          <p:cNvGrpSpPr/>
          <p:nvPr/>
        </p:nvGrpSpPr>
        <p:grpSpPr>
          <a:xfrm>
            <a:off x="8917413" y="1752319"/>
            <a:ext cx="2859323" cy="852224"/>
            <a:chOff x="1247463" y="1760573"/>
            <a:chExt cx="3574473" cy="106537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5E9EAF3-4F25-5BC7-1A7C-9846F9E538C9}"/>
                </a:ext>
              </a:extLst>
            </p:cNvPr>
            <p:cNvSpPr/>
            <p:nvPr/>
          </p:nvSpPr>
          <p:spPr>
            <a:xfrm>
              <a:off x="1247463" y="1760573"/>
              <a:ext cx="3574473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4E667E3-EFEC-6E68-43B0-3C86510EF68A}"/>
                </a:ext>
              </a:extLst>
            </p:cNvPr>
            <p:cNvSpPr txBox="1"/>
            <p:nvPr/>
          </p:nvSpPr>
          <p:spPr>
            <a:xfrm>
              <a:off x="2368891" y="2031650"/>
              <a:ext cx="2378600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ResNet</a:t>
              </a:r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CNN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2" name="Picture 2" descr="Google TensorFlow icon PNG and SVG Vector Free Download">
              <a:extLst>
                <a:ext uri="{FF2B5EF4-FFF2-40B4-BE49-F238E27FC236}">
                  <a16:creationId xmlns:a16="http://schemas.microsoft.com/office/drawing/2014/main" id="{8DEDD9A2-604E-9AD4-5A74-6230D79EE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9827" y="1915723"/>
              <a:ext cx="755073" cy="75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897280B-0D8B-4EA4-81C0-0EB56411202D}"/>
              </a:ext>
            </a:extLst>
          </p:cNvPr>
          <p:cNvGrpSpPr/>
          <p:nvPr/>
        </p:nvGrpSpPr>
        <p:grpSpPr>
          <a:xfrm>
            <a:off x="2765096" y="3349485"/>
            <a:ext cx="2147291" cy="852224"/>
            <a:chOff x="1247463" y="1760573"/>
            <a:chExt cx="2684353" cy="106537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81DD603-AD45-A3D5-0F36-2C2371D30638}"/>
                </a:ext>
              </a:extLst>
            </p:cNvPr>
            <p:cNvSpPr/>
            <p:nvPr/>
          </p:nvSpPr>
          <p:spPr>
            <a:xfrm>
              <a:off x="1247463" y="1760573"/>
              <a:ext cx="2684353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0F9004-D943-8BB3-04AA-C92AC7FEED58}"/>
                </a:ext>
              </a:extLst>
            </p:cNvPr>
            <p:cNvSpPr txBox="1"/>
            <p:nvPr/>
          </p:nvSpPr>
          <p:spPr>
            <a:xfrm>
              <a:off x="2368891" y="2031650"/>
              <a:ext cx="1470556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NumPy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66" name="Picture 18" descr="Pandas Icon Logo PNG Vector (SVG) Free Download">
            <a:extLst>
              <a:ext uri="{FF2B5EF4-FFF2-40B4-BE49-F238E27FC236}">
                <a16:creationId xmlns:a16="http://schemas.microsoft.com/office/drawing/2014/main" id="{10A5B0EC-BB22-6A42-8DD9-C1CDE85C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26" y="3458110"/>
            <a:ext cx="358065" cy="56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NumPy Logo PNG Vector (SVG) Free Download">
            <a:extLst>
              <a:ext uri="{FF2B5EF4-FFF2-40B4-BE49-F238E27FC236}">
                <a16:creationId xmlns:a16="http://schemas.microsoft.com/office/drawing/2014/main" id="{C3F34362-05E6-C6DA-D4EC-9CA3790B6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867" y="3481782"/>
            <a:ext cx="530918" cy="56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A26FFA2-2198-15A6-E5EF-01ECE312B5FC}"/>
              </a:ext>
            </a:extLst>
          </p:cNvPr>
          <p:cNvSpPr txBox="1"/>
          <p:nvPr/>
        </p:nvSpPr>
        <p:spPr>
          <a:xfrm>
            <a:off x="370315" y="2878018"/>
            <a:ext cx="358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Management Tools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70DA86-8EA9-5E52-6BC7-20023BE35D55}"/>
              </a:ext>
            </a:extLst>
          </p:cNvPr>
          <p:cNvSpPr txBox="1"/>
          <p:nvPr/>
        </p:nvSpPr>
        <p:spPr>
          <a:xfrm>
            <a:off x="5328566" y="2864854"/>
            <a:ext cx="285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 Tools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8D49085-6299-25D6-6E16-86372FB00745}"/>
              </a:ext>
            </a:extLst>
          </p:cNvPr>
          <p:cNvGrpSpPr/>
          <p:nvPr/>
        </p:nvGrpSpPr>
        <p:grpSpPr>
          <a:xfrm>
            <a:off x="5407941" y="3345756"/>
            <a:ext cx="2510316" cy="852224"/>
            <a:chOff x="1247464" y="1760573"/>
            <a:chExt cx="3138175" cy="106537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D613C186-03D0-8E70-37F6-D18B8521906C}"/>
                </a:ext>
              </a:extLst>
            </p:cNvPr>
            <p:cNvSpPr/>
            <p:nvPr/>
          </p:nvSpPr>
          <p:spPr>
            <a:xfrm>
              <a:off x="1247464" y="1760573"/>
              <a:ext cx="3138175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99D24F-AAEB-FFD7-0EDE-70697BB630E8}"/>
                </a:ext>
              </a:extLst>
            </p:cNvPr>
            <p:cNvSpPr txBox="1"/>
            <p:nvPr/>
          </p:nvSpPr>
          <p:spPr>
            <a:xfrm>
              <a:off x="2368891" y="2031650"/>
              <a:ext cx="1935922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Matplotlib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78" name="Picture 30" descr="upload.wikimedia.org/wikipedia/commons/thumb/0/01/...">
            <a:extLst>
              <a:ext uri="{FF2B5EF4-FFF2-40B4-BE49-F238E27FC236}">
                <a16:creationId xmlns:a16="http://schemas.microsoft.com/office/drawing/2014/main" id="{DA1CF1B8-6338-0E28-4F12-498E05DE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961" y="3453229"/>
            <a:ext cx="618847" cy="61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A6A1DC30-22D3-6E81-16E5-EAD037964582}"/>
              </a:ext>
            </a:extLst>
          </p:cNvPr>
          <p:cNvGrpSpPr/>
          <p:nvPr/>
        </p:nvGrpSpPr>
        <p:grpSpPr>
          <a:xfrm>
            <a:off x="8178754" y="3345756"/>
            <a:ext cx="2284883" cy="852224"/>
            <a:chOff x="1247464" y="1760573"/>
            <a:chExt cx="2856359" cy="1065375"/>
          </a:xfrm>
        </p:grpSpPr>
        <p:sp>
          <p:nvSpPr>
            <p:cNvPr id="2051" name="Rectangle: Rounded Corners 2050">
              <a:extLst>
                <a:ext uri="{FF2B5EF4-FFF2-40B4-BE49-F238E27FC236}">
                  <a16:creationId xmlns:a16="http://schemas.microsoft.com/office/drawing/2014/main" id="{C70DA5C2-1E64-3300-2EC4-55FEA733A143}"/>
                </a:ext>
              </a:extLst>
            </p:cNvPr>
            <p:cNvSpPr/>
            <p:nvPr/>
          </p:nvSpPr>
          <p:spPr>
            <a:xfrm>
              <a:off x="1247464" y="1760573"/>
              <a:ext cx="2856359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28A69E6B-06A5-343E-D344-D38DF6F14A68}"/>
                </a:ext>
              </a:extLst>
            </p:cNvPr>
            <p:cNvSpPr txBox="1"/>
            <p:nvPr/>
          </p:nvSpPr>
          <p:spPr>
            <a:xfrm>
              <a:off x="2368892" y="2031650"/>
              <a:ext cx="1567569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Seaborn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80" name="Picture 32" descr="seaborn Logo PNG Vector (SVG) Free Download">
            <a:extLst>
              <a:ext uri="{FF2B5EF4-FFF2-40B4-BE49-F238E27FC236}">
                <a16:creationId xmlns:a16="http://schemas.microsoft.com/office/drawing/2014/main" id="{104D5AD2-F1B6-BB48-4DC5-136E033E9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103" y="3463591"/>
            <a:ext cx="623223" cy="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EE877798-80E8-4CCC-8DE5-9AF6A21030B1}"/>
              </a:ext>
            </a:extLst>
          </p:cNvPr>
          <p:cNvGrpSpPr/>
          <p:nvPr/>
        </p:nvGrpSpPr>
        <p:grpSpPr>
          <a:xfrm>
            <a:off x="1096258" y="4915820"/>
            <a:ext cx="2501806" cy="852224"/>
            <a:chOff x="1247463" y="1760573"/>
            <a:chExt cx="3127536" cy="1065375"/>
          </a:xfrm>
        </p:grpSpPr>
        <p:sp>
          <p:nvSpPr>
            <p:cNvPr id="2057" name="Rectangle: Rounded Corners 2056">
              <a:extLst>
                <a:ext uri="{FF2B5EF4-FFF2-40B4-BE49-F238E27FC236}">
                  <a16:creationId xmlns:a16="http://schemas.microsoft.com/office/drawing/2014/main" id="{886B984D-C816-9CC3-FE32-12BAE858B7BD}"/>
                </a:ext>
              </a:extLst>
            </p:cNvPr>
            <p:cNvSpPr/>
            <p:nvPr/>
          </p:nvSpPr>
          <p:spPr>
            <a:xfrm>
              <a:off x="1247463" y="1760573"/>
              <a:ext cx="3127535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2058" name="TextBox 2057">
              <a:extLst>
                <a:ext uri="{FF2B5EF4-FFF2-40B4-BE49-F238E27FC236}">
                  <a16:creationId xmlns:a16="http://schemas.microsoft.com/office/drawing/2014/main" id="{A40ED9FD-5008-AD22-9C38-E2C1E47C1469}"/>
                </a:ext>
              </a:extLst>
            </p:cNvPr>
            <p:cNvSpPr txBox="1"/>
            <p:nvPr/>
          </p:nvSpPr>
          <p:spPr>
            <a:xfrm>
              <a:off x="2256262" y="2031650"/>
              <a:ext cx="2118737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Scikit-learn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60" name="TextBox 2059">
            <a:extLst>
              <a:ext uri="{FF2B5EF4-FFF2-40B4-BE49-F238E27FC236}">
                <a16:creationId xmlns:a16="http://schemas.microsoft.com/office/drawing/2014/main" id="{B3646A7F-EBDF-B46A-0C23-4BCFB381B5CF}"/>
              </a:ext>
            </a:extLst>
          </p:cNvPr>
          <p:cNvSpPr txBox="1"/>
          <p:nvPr/>
        </p:nvSpPr>
        <p:spPr>
          <a:xfrm>
            <a:off x="1001074" y="4442475"/>
            <a:ext cx="285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 Metrics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84" name="Picture 36" descr="Scikit learn Logo PNG Vector (SVG) Free Download">
            <a:extLst>
              <a:ext uri="{FF2B5EF4-FFF2-40B4-BE49-F238E27FC236}">
                <a16:creationId xmlns:a16="http://schemas.microsoft.com/office/drawing/2014/main" id="{F8A23707-89BC-558E-C613-92A6A338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69" y="5115218"/>
            <a:ext cx="730226" cy="39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4D4D0316-7B2C-C539-4A8A-24BC73FEA688}"/>
              </a:ext>
            </a:extLst>
          </p:cNvPr>
          <p:cNvGrpSpPr/>
          <p:nvPr/>
        </p:nvGrpSpPr>
        <p:grpSpPr>
          <a:xfrm>
            <a:off x="4171187" y="4926576"/>
            <a:ext cx="2764140" cy="852224"/>
            <a:chOff x="1247463" y="1760573"/>
            <a:chExt cx="3455482" cy="1065375"/>
          </a:xfrm>
        </p:grpSpPr>
        <p:sp>
          <p:nvSpPr>
            <p:cNvPr id="2063" name="Rectangle: Rounded Corners 2062">
              <a:extLst>
                <a:ext uri="{FF2B5EF4-FFF2-40B4-BE49-F238E27FC236}">
                  <a16:creationId xmlns:a16="http://schemas.microsoft.com/office/drawing/2014/main" id="{C3CB1696-7695-F844-298D-78C0780F73A1}"/>
                </a:ext>
              </a:extLst>
            </p:cNvPr>
            <p:cNvSpPr/>
            <p:nvPr/>
          </p:nvSpPr>
          <p:spPr>
            <a:xfrm>
              <a:off x="1247463" y="1760573"/>
              <a:ext cx="3388389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2065" name="TextBox 2064">
              <a:extLst>
                <a:ext uri="{FF2B5EF4-FFF2-40B4-BE49-F238E27FC236}">
                  <a16:creationId xmlns:a16="http://schemas.microsoft.com/office/drawing/2014/main" id="{6C343735-622F-D432-4897-7DDCDD044C8A}"/>
                </a:ext>
              </a:extLst>
            </p:cNvPr>
            <p:cNvSpPr txBox="1"/>
            <p:nvPr/>
          </p:nvSpPr>
          <p:spPr>
            <a:xfrm>
              <a:off x="2256261" y="2031650"/>
              <a:ext cx="2446684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Google </a:t>
              </a:r>
              <a:r>
                <a:rPr lang="en-US" sz="2000" b="1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Colab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67" name="TextBox 2066">
            <a:extLst>
              <a:ext uri="{FF2B5EF4-FFF2-40B4-BE49-F238E27FC236}">
                <a16:creationId xmlns:a16="http://schemas.microsoft.com/office/drawing/2014/main" id="{73AB30FD-2AF0-9295-BC98-2827E7897864}"/>
              </a:ext>
            </a:extLst>
          </p:cNvPr>
          <p:cNvSpPr txBox="1"/>
          <p:nvPr/>
        </p:nvSpPr>
        <p:spPr>
          <a:xfrm>
            <a:off x="4076003" y="4453231"/>
            <a:ext cx="2859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86" name="Picture 38">
            <a:extLst>
              <a:ext uri="{FF2B5EF4-FFF2-40B4-BE49-F238E27FC236}">
                <a16:creationId xmlns:a16="http://schemas.microsoft.com/office/drawing/2014/main" id="{345BB99E-F076-2B9D-F269-200473B8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01" y="5022696"/>
            <a:ext cx="1074291" cy="66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E925AD13-CCCA-45D4-F73E-0167170C6CBB}"/>
              </a:ext>
            </a:extLst>
          </p:cNvPr>
          <p:cNvGrpSpPr/>
          <p:nvPr/>
        </p:nvGrpSpPr>
        <p:grpSpPr>
          <a:xfrm>
            <a:off x="7511406" y="4938392"/>
            <a:ext cx="2764140" cy="852224"/>
            <a:chOff x="1247463" y="1760573"/>
            <a:chExt cx="3455482" cy="1065375"/>
          </a:xfrm>
        </p:grpSpPr>
        <p:sp>
          <p:nvSpPr>
            <p:cNvPr id="2070" name="Rectangle: Rounded Corners 2069">
              <a:extLst>
                <a:ext uri="{FF2B5EF4-FFF2-40B4-BE49-F238E27FC236}">
                  <a16:creationId xmlns:a16="http://schemas.microsoft.com/office/drawing/2014/main" id="{D53CABAB-18B9-79B8-B632-03F9AB3B9697}"/>
                </a:ext>
              </a:extLst>
            </p:cNvPr>
            <p:cNvSpPr/>
            <p:nvPr/>
          </p:nvSpPr>
          <p:spPr>
            <a:xfrm>
              <a:off x="1247463" y="1760573"/>
              <a:ext cx="3388389" cy="1065375"/>
            </a:xfrm>
            <a:prstGeom prst="roundRect">
              <a:avLst>
                <a:gd name="adj" fmla="val 11055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63500" dir="5400000" sx="99000" sy="99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lt1"/>
                </a:solidFill>
              </a:endParaRPr>
            </a:p>
          </p:txBody>
        </p:sp>
        <p:sp>
          <p:nvSpPr>
            <p:cNvPr id="2071" name="TextBox 2070">
              <a:extLst>
                <a:ext uri="{FF2B5EF4-FFF2-40B4-BE49-F238E27FC236}">
                  <a16:creationId xmlns:a16="http://schemas.microsoft.com/office/drawing/2014/main" id="{35DBD8D7-247F-FD24-5EE6-C47812FA83E8}"/>
                </a:ext>
              </a:extLst>
            </p:cNvPr>
            <p:cNvSpPr txBox="1"/>
            <p:nvPr/>
          </p:nvSpPr>
          <p:spPr>
            <a:xfrm>
              <a:off x="2256261" y="2031650"/>
              <a:ext cx="2446684" cy="500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Google Cloud</a:t>
              </a:r>
              <a:endParaRPr lang="en-US" sz="28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72" name="TextBox 2071">
            <a:extLst>
              <a:ext uri="{FF2B5EF4-FFF2-40B4-BE49-F238E27FC236}">
                <a16:creationId xmlns:a16="http://schemas.microsoft.com/office/drawing/2014/main" id="{8EB3F60D-BB8A-D10E-E60B-126B142B89B6}"/>
              </a:ext>
            </a:extLst>
          </p:cNvPr>
          <p:cNvSpPr txBox="1"/>
          <p:nvPr/>
        </p:nvSpPr>
        <p:spPr>
          <a:xfrm>
            <a:off x="7416222" y="4465047"/>
            <a:ext cx="4555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&amp; Compute Resources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088" name="Picture 40" descr="Google Cloud&quot; Icon - Download for free – Iconduck">
            <a:extLst>
              <a:ext uri="{FF2B5EF4-FFF2-40B4-BE49-F238E27FC236}">
                <a16:creationId xmlns:a16="http://schemas.microsoft.com/office/drawing/2014/main" id="{DE965643-72DA-A6A3-108D-F421006F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937" y="5105979"/>
            <a:ext cx="636119" cy="5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FFC760-BC26-325C-B1C9-D519BF5F1CD6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</p:spTree>
    <p:extLst>
      <p:ext uri="{BB962C8B-B14F-4D97-AF65-F5344CB8AC3E}">
        <p14:creationId xmlns:p14="http://schemas.microsoft.com/office/powerpoint/2010/main" val="11136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E87D82-82CF-69B2-61F1-28972C6E46D1}"/>
              </a:ext>
            </a:extLst>
          </p:cNvPr>
          <p:cNvSpPr txBox="1"/>
          <p:nvPr/>
        </p:nvSpPr>
        <p:spPr>
          <a:xfrm>
            <a:off x="2368891" y="193151"/>
            <a:ext cx="6677891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ID" sz="4400" b="1">
                <a:solidFill>
                  <a:schemeClr val="accent1"/>
                </a:solidFill>
                <a:latin typeface="Rubik" pitchFamily="2" charset="-79"/>
                <a:cs typeface="Rubik"/>
              </a:rPr>
              <a:t>Requirements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611E7C-8937-4CE2-A5D5-875CF95973D5}"/>
              </a:ext>
            </a:extLst>
          </p:cNvPr>
          <p:cNvGrpSpPr/>
          <p:nvPr/>
        </p:nvGrpSpPr>
        <p:grpSpPr>
          <a:xfrm rot="5400000" flipH="1">
            <a:off x="2285937" y="-328376"/>
            <a:ext cx="165908" cy="1043054"/>
            <a:chOff x="9483237" y="1321506"/>
            <a:chExt cx="273513" cy="17195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34A4DE-2580-5D55-BC0C-82BD10076C5C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6E1EE1-C137-FA69-C42D-7FDF638D543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8E687F-D2A1-BCBE-2F20-B86733277299}"/>
              </a:ext>
            </a:extLst>
          </p:cNvPr>
          <p:cNvGrpSpPr/>
          <p:nvPr/>
        </p:nvGrpSpPr>
        <p:grpSpPr>
          <a:xfrm rot="5400000" flipH="1">
            <a:off x="642986" y="5576751"/>
            <a:ext cx="165908" cy="1043051"/>
            <a:chOff x="9483237" y="1321506"/>
            <a:chExt cx="273513" cy="17195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DE0207-F18D-6E83-E17D-D7DE6A130B9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5B9356-9488-63B0-0AAA-C89FBD34E7C5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02FC1D-2B1A-5D81-81F8-F291A84AF76C}"/>
              </a:ext>
            </a:extLst>
          </p:cNvPr>
          <p:cNvGrpSpPr/>
          <p:nvPr/>
        </p:nvGrpSpPr>
        <p:grpSpPr>
          <a:xfrm rot="5400000" flipH="1">
            <a:off x="11584180" y="2696592"/>
            <a:ext cx="165908" cy="1043051"/>
            <a:chOff x="9483237" y="1321506"/>
            <a:chExt cx="273513" cy="17195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7F93A-105D-F7A7-4578-D9F8716DFE6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E5DE6D-F7BB-9284-CCC9-6B81DC9F00E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D231DE-CE62-BDDB-82FA-DB81B391D4AD}"/>
              </a:ext>
            </a:extLst>
          </p:cNvPr>
          <p:cNvSpPr/>
          <p:nvPr/>
        </p:nvSpPr>
        <p:spPr>
          <a:xfrm>
            <a:off x="4256275" y="1794236"/>
            <a:ext cx="3610571" cy="4271310"/>
          </a:xfrm>
          <a:prstGeom prst="roundRect">
            <a:avLst>
              <a:gd name="adj" fmla="val 7594"/>
            </a:avLst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6E984-F320-5958-5138-F833597726A8}"/>
              </a:ext>
            </a:extLst>
          </p:cNvPr>
          <p:cNvSpPr txBox="1"/>
          <p:nvPr/>
        </p:nvSpPr>
        <p:spPr>
          <a:xfrm>
            <a:off x="4365923" y="1259717"/>
            <a:ext cx="322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Personal Requirements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16B77-0803-89C9-232F-9070BA9670C4}"/>
              </a:ext>
            </a:extLst>
          </p:cNvPr>
          <p:cNvSpPr txBox="1"/>
          <p:nvPr/>
        </p:nvSpPr>
        <p:spPr>
          <a:xfrm>
            <a:off x="4475414" y="2345843"/>
            <a:ext cx="3264659" cy="1367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bg1"/>
                </a:solidFill>
                <a:effectLst/>
              </a:rPr>
              <a:t>Machine Learning and Deep Learning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</a:rPr>
              <a:t>Programming: Python and relevant libraries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bg1"/>
                </a:solidFill>
                <a:effectLst/>
              </a:rPr>
              <a:t>Data Analysis</a:t>
            </a:r>
            <a:endParaRPr lang="en-GB" sz="140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E41D8-BCF2-DA2D-7FD0-22B6515391F1}"/>
              </a:ext>
            </a:extLst>
          </p:cNvPr>
          <p:cNvSpPr txBox="1"/>
          <p:nvPr/>
        </p:nvSpPr>
        <p:spPr>
          <a:xfrm>
            <a:off x="4442160" y="1858821"/>
            <a:ext cx="2873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Skill Set</a:t>
            </a:r>
            <a:endParaRPr lang="en-US" sz="2000" b="1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08B741-0DE1-C310-4F14-CA1C4B9CC4C9}"/>
              </a:ext>
            </a:extLst>
          </p:cNvPr>
          <p:cNvSpPr/>
          <p:nvPr/>
        </p:nvSpPr>
        <p:spPr>
          <a:xfrm>
            <a:off x="590919" y="1826075"/>
            <a:ext cx="3225732" cy="4239471"/>
          </a:xfrm>
          <a:prstGeom prst="roundRect">
            <a:avLst>
              <a:gd name="adj" fmla="val 11055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sx="99000" sy="99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99622A-F969-7BED-0923-3FC1DE9A46A6}"/>
              </a:ext>
            </a:extLst>
          </p:cNvPr>
          <p:cNvSpPr txBox="1"/>
          <p:nvPr/>
        </p:nvSpPr>
        <p:spPr>
          <a:xfrm>
            <a:off x="759066" y="2382623"/>
            <a:ext cx="2917148" cy="1626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tx1"/>
                </a:solidFill>
                <a:effectLst/>
              </a:rPr>
              <a:t>High-Performance GPUs: NVIDIA Tesla, RTX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RAM: Minimum 16GB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tx1"/>
                </a:solidFill>
                <a:effectLst/>
              </a:rPr>
              <a:t>Storage</a:t>
            </a:r>
            <a:r>
              <a:rPr lang="en-GB" sz="1400">
                <a:solidFill>
                  <a:schemeClr val="tx1"/>
                </a:solidFill>
              </a:rPr>
              <a:t>: SSD with at least 500GB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tx1"/>
                </a:solidFill>
                <a:effectLst/>
              </a:rPr>
              <a:t>Network: High Speed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B0697E-8138-B3F9-4E29-D430F54EB403}"/>
              </a:ext>
            </a:extLst>
          </p:cNvPr>
          <p:cNvSpPr txBox="1"/>
          <p:nvPr/>
        </p:nvSpPr>
        <p:spPr>
          <a:xfrm>
            <a:off x="747205" y="2061849"/>
            <a:ext cx="3101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Hardware Requirements</a:t>
            </a:r>
            <a:endParaRPr lang="en-US" sz="20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52638D-D2E8-6650-0771-04B64383A1A2}"/>
              </a:ext>
            </a:extLst>
          </p:cNvPr>
          <p:cNvSpPr txBox="1"/>
          <p:nvPr/>
        </p:nvSpPr>
        <p:spPr>
          <a:xfrm>
            <a:off x="770925" y="4160399"/>
            <a:ext cx="336372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tx1"/>
                </a:solidFill>
                <a:effectLst/>
              </a:rPr>
              <a:t>Google </a:t>
            </a:r>
            <a:r>
              <a:rPr lang="en-GB" sz="1400" b="0" i="0" err="1">
                <a:solidFill>
                  <a:schemeClr val="tx1"/>
                </a:solidFill>
                <a:effectLst/>
              </a:rPr>
              <a:t>Colab</a:t>
            </a:r>
            <a:endParaRPr lang="en-GB" sz="1400" b="0" i="0">
              <a:solidFill>
                <a:schemeClr val="tx1"/>
              </a:solidFill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F7CD01-2D17-D2D5-212C-2E526814D47B}"/>
              </a:ext>
            </a:extLst>
          </p:cNvPr>
          <p:cNvSpPr txBox="1"/>
          <p:nvPr/>
        </p:nvSpPr>
        <p:spPr>
          <a:xfrm>
            <a:off x="759065" y="3839625"/>
            <a:ext cx="3101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Cloud Computing Resources</a:t>
            </a:r>
            <a:endParaRPr lang="en-US" sz="20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C42CC-47F9-2D09-B734-AB78DEEE24D3}"/>
              </a:ext>
            </a:extLst>
          </p:cNvPr>
          <p:cNvSpPr txBox="1"/>
          <p:nvPr/>
        </p:nvSpPr>
        <p:spPr>
          <a:xfrm>
            <a:off x="747205" y="1227878"/>
            <a:ext cx="3101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 Requirements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ED53CE9-BABD-FE03-53C9-672A45FB3FD6}"/>
              </a:ext>
            </a:extLst>
          </p:cNvPr>
          <p:cNvSpPr/>
          <p:nvPr/>
        </p:nvSpPr>
        <p:spPr>
          <a:xfrm>
            <a:off x="8398935" y="1786582"/>
            <a:ext cx="3225732" cy="4239471"/>
          </a:xfrm>
          <a:prstGeom prst="roundRect">
            <a:avLst>
              <a:gd name="adj" fmla="val 11055"/>
            </a:avLst>
          </a:prstGeom>
          <a:solidFill>
            <a:schemeClr val="bg1"/>
          </a:solidFill>
          <a:ln>
            <a:noFill/>
          </a:ln>
          <a:effectLst>
            <a:outerShdw blurRad="190500" dist="63500" dir="5400000" sx="99000" sy="99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l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8F8BC6-80AB-906B-58CB-0D17A7957AAC}"/>
              </a:ext>
            </a:extLst>
          </p:cNvPr>
          <p:cNvSpPr txBox="1"/>
          <p:nvPr/>
        </p:nvSpPr>
        <p:spPr>
          <a:xfrm>
            <a:off x="8567082" y="2343130"/>
            <a:ext cx="2917148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tx1"/>
                </a:solidFill>
                <a:effectLst/>
              </a:rPr>
              <a:t>Python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Google </a:t>
            </a:r>
            <a:r>
              <a:rPr lang="en-GB" sz="1400" err="1">
                <a:solidFill>
                  <a:schemeClr val="tx1"/>
                </a:solidFill>
              </a:rPr>
              <a:t>Colab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5C775-4EA8-1B6D-24CE-1B969E225498}"/>
              </a:ext>
            </a:extLst>
          </p:cNvPr>
          <p:cNvSpPr txBox="1"/>
          <p:nvPr/>
        </p:nvSpPr>
        <p:spPr>
          <a:xfrm>
            <a:off x="8555221" y="2022356"/>
            <a:ext cx="3101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Development Environment</a:t>
            </a:r>
            <a:endParaRPr lang="en-US" sz="20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517711-0711-FED8-4E23-6B2EAC471341}"/>
              </a:ext>
            </a:extLst>
          </p:cNvPr>
          <p:cNvSpPr txBox="1"/>
          <p:nvPr/>
        </p:nvSpPr>
        <p:spPr>
          <a:xfrm>
            <a:off x="8412790" y="1205560"/>
            <a:ext cx="322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Software Requirements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3B709D6-FFCE-DEE4-EACB-46FDA23EE894}"/>
              </a:ext>
            </a:extLst>
          </p:cNvPr>
          <p:cNvSpPr txBox="1"/>
          <p:nvPr/>
        </p:nvSpPr>
        <p:spPr>
          <a:xfrm>
            <a:off x="8567082" y="3353322"/>
            <a:ext cx="2917148" cy="592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tx1"/>
                </a:solidFill>
                <a:effectLst/>
              </a:rPr>
              <a:t>TensorFlow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err="1">
                <a:solidFill>
                  <a:schemeClr val="tx1"/>
                </a:solidFill>
              </a:rPr>
              <a:t>PyTorch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71F6AA-BE3B-9775-16A6-FE7307D4BFC9}"/>
              </a:ext>
            </a:extLst>
          </p:cNvPr>
          <p:cNvSpPr txBox="1"/>
          <p:nvPr/>
        </p:nvSpPr>
        <p:spPr>
          <a:xfrm>
            <a:off x="8555221" y="3032548"/>
            <a:ext cx="3101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Deep Learning Frameworks</a:t>
            </a:r>
            <a:endParaRPr lang="en-US" sz="20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C17D1A-E1CA-C74A-4CD0-1930BDB7B274}"/>
              </a:ext>
            </a:extLst>
          </p:cNvPr>
          <p:cNvSpPr txBox="1"/>
          <p:nvPr/>
        </p:nvSpPr>
        <p:spPr>
          <a:xfrm>
            <a:off x="8567082" y="4307006"/>
            <a:ext cx="2917148" cy="1626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</a:defRPr>
            </a:lvl1pPr>
          </a:lstStyle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tx1"/>
                </a:solidFill>
                <a:effectLst/>
              </a:rPr>
              <a:t>Adversarial Attack Libraries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Data Management: Pandas and NumPy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i="0">
                <a:solidFill>
                  <a:schemeClr val="tx1"/>
                </a:solidFill>
                <a:effectLst/>
              </a:rPr>
              <a:t>Visualization: Matplotlib and Seaborn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</a:rPr>
              <a:t>Scikit-learn</a:t>
            </a: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2F5620-F0C9-80CB-CAF3-14FD34B6CD73}"/>
              </a:ext>
            </a:extLst>
          </p:cNvPr>
          <p:cNvSpPr txBox="1"/>
          <p:nvPr/>
        </p:nvSpPr>
        <p:spPr>
          <a:xfrm>
            <a:off x="8555221" y="3986232"/>
            <a:ext cx="3101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Libraries and Tools</a:t>
            </a:r>
            <a:endParaRPr lang="en-US" sz="2000" b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10B3BB-372F-6894-55BC-9F6E79D439E5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</p:spTree>
    <p:extLst>
      <p:ext uri="{BB962C8B-B14F-4D97-AF65-F5344CB8AC3E}">
        <p14:creationId xmlns:p14="http://schemas.microsoft.com/office/powerpoint/2010/main" val="89045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599FE66-F540-ACB0-90BF-5D0DD33B0F02}"/>
              </a:ext>
            </a:extLst>
          </p:cNvPr>
          <p:cNvSpPr/>
          <p:nvPr/>
        </p:nvSpPr>
        <p:spPr>
          <a:xfrm>
            <a:off x="-2" y="-28598"/>
            <a:ext cx="12192000" cy="3840186"/>
          </a:xfrm>
          <a:custGeom>
            <a:avLst/>
            <a:gdLst>
              <a:gd name="connsiteX0" fmla="*/ 0 w 12192000"/>
              <a:gd name="connsiteY0" fmla="*/ 0 h 3811740"/>
              <a:gd name="connsiteX1" fmla="*/ 12192000 w 12192000"/>
              <a:gd name="connsiteY1" fmla="*/ 0 h 3811740"/>
              <a:gd name="connsiteX2" fmla="*/ 12192000 w 12192000"/>
              <a:gd name="connsiteY2" fmla="*/ 2301274 h 3811740"/>
              <a:gd name="connsiteX3" fmla="*/ 12021185 w 12192000"/>
              <a:gd name="connsiteY3" fmla="*/ 2529701 h 3811740"/>
              <a:gd name="connsiteX4" fmla="*/ 9302679 w 12192000"/>
              <a:gd name="connsiteY4" fmla="*/ 3811740 h 3811740"/>
              <a:gd name="connsiteX5" fmla="*/ 2889321 w 12192000"/>
              <a:gd name="connsiteY5" fmla="*/ 3811740 h 3811740"/>
              <a:gd name="connsiteX6" fmla="*/ 170815 w 12192000"/>
              <a:gd name="connsiteY6" fmla="*/ 2529701 h 3811740"/>
              <a:gd name="connsiteX7" fmla="*/ 0 w 12192000"/>
              <a:gd name="connsiteY7" fmla="*/ 2301274 h 3811740"/>
              <a:gd name="connsiteX8" fmla="*/ 0 w 12192000"/>
              <a:gd name="connsiteY8" fmla="*/ 0 h 381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811740">
                <a:moveTo>
                  <a:pt x="0" y="0"/>
                </a:moveTo>
                <a:lnTo>
                  <a:pt x="12192000" y="0"/>
                </a:lnTo>
                <a:lnTo>
                  <a:pt x="12192000" y="2301274"/>
                </a:lnTo>
                <a:lnTo>
                  <a:pt x="12021185" y="2529701"/>
                </a:lnTo>
                <a:cubicBezTo>
                  <a:pt x="11375017" y="3312674"/>
                  <a:pt x="10397130" y="3811740"/>
                  <a:pt x="9302679" y="3811740"/>
                </a:cubicBezTo>
                <a:lnTo>
                  <a:pt x="2889321" y="3811740"/>
                </a:lnTo>
                <a:cubicBezTo>
                  <a:pt x="1794870" y="3811740"/>
                  <a:pt x="816983" y="3312674"/>
                  <a:pt x="170815" y="2529701"/>
                </a:cubicBezTo>
                <a:lnTo>
                  <a:pt x="0" y="230127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6000">
                <a:schemeClr val="accent1">
                  <a:alpha val="58000"/>
                </a:schemeClr>
              </a:gs>
              <a:gs pos="69000">
                <a:schemeClr val="accent1">
                  <a:alpha val="84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71500" dist="266700" dir="2700000" sx="85000" sy="85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lang="id-ID" sz="140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645F2-F724-BB24-756C-C0A17F870560}"/>
              </a:ext>
            </a:extLst>
          </p:cNvPr>
          <p:cNvSpPr txBox="1"/>
          <p:nvPr/>
        </p:nvSpPr>
        <p:spPr>
          <a:xfrm>
            <a:off x="2741765" y="229683"/>
            <a:ext cx="66729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4400" b="1" i="0">
                <a:solidFill>
                  <a:schemeClr val="bg1"/>
                </a:solidFill>
                <a:effectLst/>
                <a:latin typeface="Rubik" pitchFamily="2" charset="-79"/>
                <a:cs typeface="Rubik" pitchFamily="2" charset="-79"/>
              </a:rPr>
              <a:t>Project Overview</a:t>
            </a:r>
            <a:endParaRPr lang="en-ID" sz="4400" b="1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4A7F4852-B4DA-5B63-25E5-2567B787DBE0}"/>
              </a:ext>
            </a:extLst>
          </p:cNvPr>
          <p:cNvGrpSpPr/>
          <p:nvPr/>
        </p:nvGrpSpPr>
        <p:grpSpPr>
          <a:xfrm rot="5400000" flipH="1">
            <a:off x="6516815" y="5659932"/>
            <a:ext cx="165908" cy="1043054"/>
            <a:chOff x="9483237" y="1321506"/>
            <a:chExt cx="273513" cy="1719570"/>
          </a:xfrm>
        </p:grpSpPr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156A1CE1-22B2-F445-736C-34E17B0369E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ED97D281-CE0F-530B-7FD3-8227A721D68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F825D673-BEF5-D77F-DD5F-86E718A2BAAF}"/>
              </a:ext>
            </a:extLst>
          </p:cNvPr>
          <p:cNvGrpSpPr/>
          <p:nvPr/>
        </p:nvGrpSpPr>
        <p:grpSpPr>
          <a:xfrm rot="5400000" flipH="1">
            <a:off x="1078451" y="441052"/>
            <a:ext cx="165908" cy="1043054"/>
            <a:chOff x="9483237" y="1321506"/>
            <a:chExt cx="273513" cy="1719570"/>
          </a:xfrm>
        </p:grpSpPr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E2457A8B-4BEA-83CE-FDC1-BB0D77FCC4D1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068544A8-1B58-E118-4BBA-6A02BD332AE1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402446E8-195C-072F-F1F7-ADB187CA3342}"/>
              </a:ext>
            </a:extLst>
          </p:cNvPr>
          <p:cNvGrpSpPr/>
          <p:nvPr/>
        </p:nvGrpSpPr>
        <p:grpSpPr>
          <a:xfrm rot="5400000" flipH="1">
            <a:off x="11236480" y="3445655"/>
            <a:ext cx="165908" cy="1043053"/>
            <a:chOff x="9483237" y="1321507"/>
            <a:chExt cx="273513" cy="1719569"/>
          </a:xfrm>
        </p:grpSpPr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285B11A5-8B8A-2A9B-3FB9-9EF231860EB2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C87126FB-5D71-7E6A-27C3-FD56E8EE5A75}"/>
                </a:ext>
              </a:extLst>
            </p:cNvPr>
            <p:cNvSpPr/>
            <p:nvPr/>
          </p:nvSpPr>
          <p:spPr>
            <a:xfrm>
              <a:off x="9597189" y="1321507"/>
              <a:ext cx="45718" cy="1513094"/>
            </a:xfrm>
            <a:prstGeom prst="rect">
              <a:avLst/>
            </a:prstGeom>
            <a:gradFill flip="none" rotWithShape="1">
              <a:gsLst>
                <a:gs pos="45500">
                  <a:schemeClr val="accent4"/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6B1283FC-0E2B-10A7-7A8A-D53580C10F4A}"/>
              </a:ext>
            </a:extLst>
          </p:cNvPr>
          <p:cNvGrpSpPr/>
          <p:nvPr/>
        </p:nvGrpSpPr>
        <p:grpSpPr>
          <a:xfrm rot="5400000" flipH="1">
            <a:off x="846437" y="4218693"/>
            <a:ext cx="165908" cy="1043054"/>
            <a:chOff x="9483237" y="1321506"/>
            <a:chExt cx="273513" cy="1719570"/>
          </a:xfrm>
        </p:grpSpPr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763D7E75-022E-D231-931E-CB822499115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47CBDC4E-D349-CF9B-C0A7-C77B1D613BB6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6EFB77-AA51-0AF7-DEF2-066C2706C9B8}"/>
              </a:ext>
            </a:extLst>
          </p:cNvPr>
          <p:cNvSpPr/>
          <p:nvPr/>
        </p:nvSpPr>
        <p:spPr>
          <a:xfrm>
            <a:off x="1203717" y="1168505"/>
            <a:ext cx="4794087" cy="172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53E39-EF35-0A91-E8FE-B7E6A9B70AA6}"/>
              </a:ext>
            </a:extLst>
          </p:cNvPr>
          <p:cNvSpPr txBox="1"/>
          <p:nvPr/>
        </p:nvSpPr>
        <p:spPr>
          <a:xfrm>
            <a:off x="2806007" y="1556082"/>
            <a:ext cx="196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A9030BD-99BD-96AF-27F2-F3516EEB1271}"/>
              </a:ext>
            </a:extLst>
          </p:cNvPr>
          <p:cNvSpPr/>
          <p:nvPr/>
        </p:nvSpPr>
        <p:spPr>
          <a:xfrm>
            <a:off x="1546413" y="1539024"/>
            <a:ext cx="802771" cy="80114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endParaRPr lang="id-ID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C60301B-2DAC-8106-DC8F-8A9B7B704888}"/>
              </a:ext>
            </a:extLst>
          </p:cNvPr>
          <p:cNvSpPr/>
          <p:nvPr/>
        </p:nvSpPr>
        <p:spPr>
          <a:xfrm>
            <a:off x="6180928" y="1168505"/>
            <a:ext cx="4794087" cy="172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BF3FD3-E5FE-FCDC-72AF-8DD6D6996F15}"/>
              </a:ext>
            </a:extLst>
          </p:cNvPr>
          <p:cNvSpPr txBox="1"/>
          <p:nvPr/>
        </p:nvSpPr>
        <p:spPr>
          <a:xfrm>
            <a:off x="7783218" y="1556082"/>
            <a:ext cx="2375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Question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F243671-302B-004D-CF90-BABA57DF1E71}"/>
              </a:ext>
            </a:extLst>
          </p:cNvPr>
          <p:cNvSpPr/>
          <p:nvPr/>
        </p:nvSpPr>
        <p:spPr>
          <a:xfrm>
            <a:off x="6620257" y="1539024"/>
            <a:ext cx="802771" cy="8011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endParaRPr lang="id-ID" sz="240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13B6A6-34AF-4319-B087-F1CB6658C59B}"/>
              </a:ext>
            </a:extLst>
          </p:cNvPr>
          <p:cNvSpPr txBox="1"/>
          <p:nvPr/>
        </p:nvSpPr>
        <p:spPr>
          <a:xfrm>
            <a:off x="2806007" y="1944756"/>
            <a:ext cx="2774701" cy="55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200">
                <a:latin typeface="Open Sans" pitchFamily="2" charset="0"/>
                <a:ea typeface="Open Sans" pitchFamily="2" charset="0"/>
                <a:cs typeface="Open Sans" pitchFamily="2" charset="0"/>
              </a:rPr>
              <a:t>Adversarial attacks threaten medical imaging systems.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AE4965-0457-0CCE-994C-DBBA50B49CED}"/>
              </a:ext>
            </a:extLst>
          </p:cNvPr>
          <p:cNvSpPr txBox="1"/>
          <p:nvPr/>
        </p:nvSpPr>
        <p:spPr>
          <a:xfrm>
            <a:off x="7811671" y="1944756"/>
            <a:ext cx="2774701" cy="55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200">
                <a:latin typeface="Open Sans" pitchFamily="2" charset="0"/>
                <a:ea typeface="Open Sans" pitchFamily="2" charset="0"/>
                <a:cs typeface="Open Sans" pitchFamily="2" charset="0"/>
              </a:rPr>
              <a:t>Enhancing </a:t>
            </a:r>
            <a:r>
              <a:rPr lang="en-GB" sz="1200" err="1">
                <a:latin typeface="Open Sans" pitchFamily="2" charset="0"/>
                <a:ea typeface="Open Sans" pitchFamily="2" charset="0"/>
                <a:cs typeface="Open Sans" pitchFamily="2" charset="0"/>
              </a:rPr>
              <a:t>ResNet</a:t>
            </a:r>
            <a:r>
              <a:rPr lang="en-GB" sz="1200">
                <a:latin typeface="Open Sans" pitchFamily="2" charset="0"/>
                <a:ea typeface="Open Sans" pitchFamily="2" charset="0"/>
                <a:cs typeface="Open Sans" pitchFamily="2" charset="0"/>
              </a:rPr>
              <a:t> robustness against adversarial attacks?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11DC44-E79C-BD77-7193-ED8CF9F37B95}"/>
              </a:ext>
            </a:extLst>
          </p:cNvPr>
          <p:cNvSpPr/>
          <p:nvPr/>
        </p:nvSpPr>
        <p:spPr>
          <a:xfrm>
            <a:off x="1203717" y="3129741"/>
            <a:ext cx="4794087" cy="172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19B214-6C4C-4BD3-21A8-3FCFCD733CC3}"/>
              </a:ext>
            </a:extLst>
          </p:cNvPr>
          <p:cNvSpPr txBox="1"/>
          <p:nvPr/>
        </p:nvSpPr>
        <p:spPr>
          <a:xfrm>
            <a:off x="2806007" y="3517318"/>
            <a:ext cx="1964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20CC37F-26A0-3B53-F575-19DD09951978}"/>
              </a:ext>
            </a:extLst>
          </p:cNvPr>
          <p:cNvSpPr/>
          <p:nvPr/>
        </p:nvSpPr>
        <p:spPr>
          <a:xfrm>
            <a:off x="1546413" y="3500260"/>
            <a:ext cx="802771" cy="80114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  <a:endParaRPr lang="id-ID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B892D1D-97D1-9E9B-5D42-F2B5307B02E3}"/>
              </a:ext>
            </a:extLst>
          </p:cNvPr>
          <p:cNvSpPr/>
          <p:nvPr/>
        </p:nvSpPr>
        <p:spPr>
          <a:xfrm>
            <a:off x="6180928" y="3129741"/>
            <a:ext cx="4794087" cy="172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821216-561C-3FF0-B32D-FCE48430A64A}"/>
              </a:ext>
            </a:extLst>
          </p:cNvPr>
          <p:cNvSpPr txBox="1"/>
          <p:nvPr/>
        </p:nvSpPr>
        <p:spPr>
          <a:xfrm>
            <a:off x="7783218" y="3517318"/>
            <a:ext cx="3014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System Diagram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6A2BBD8-777F-3703-E82E-48B4F95CABDC}"/>
              </a:ext>
            </a:extLst>
          </p:cNvPr>
          <p:cNvSpPr/>
          <p:nvPr/>
        </p:nvSpPr>
        <p:spPr>
          <a:xfrm>
            <a:off x="6620257" y="3500260"/>
            <a:ext cx="802771" cy="8011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  <a:endParaRPr lang="id-ID" sz="240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27593C-26B9-93F2-3A7D-2E271782E2E8}"/>
              </a:ext>
            </a:extLst>
          </p:cNvPr>
          <p:cNvSpPr txBox="1"/>
          <p:nvPr/>
        </p:nvSpPr>
        <p:spPr>
          <a:xfrm>
            <a:off x="2806007" y="3905992"/>
            <a:ext cx="277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Open Sans" pitchFamily="2" charset="0"/>
                <a:ea typeface="Open Sans" pitchFamily="2" charset="0"/>
                <a:cs typeface="Open Sans" pitchFamily="2" charset="0"/>
              </a:rPr>
              <a:t>Assess attacks, develop </a:t>
            </a:r>
            <a:r>
              <a:rPr lang="en-GB" sz="1200" err="1">
                <a:latin typeface="Open Sans" pitchFamily="2" charset="0"/>
                <a:ea typeface="Open Sans" pitchFamily="2" charset="0"/>
                <a:cs typeface="Open Sans" pitchFamily="2" charset="0"/>
              </a:rPr>
              <a:t>defenses</a:t>
            </a:r>
            <a:r>
              <a:rPr lang="en-GB" sz="1200">
                <a:latin typeface="Open Sans" pitchFamily="2" charset="0"/>
                <a:ea typeface="Open Sans" pitchFamily="2" charset="0"/>
                <a:cs typeface="Open Sans" pitchFamily="2" charset="0"/>
              </a:rPr>
              <a:t>, measure effectiveness.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65051B-8855-74BC-0272-E80DEE620B2E}"/>
              </a:ext>
            </a:extLst>
          </p:cNvPr>
          <p:cNvSpPr txBox="1"/>
          <p:nvPr/>
        </p:nvSpPr>
        <p:spPr>
          <a:xfrm>
            <a:off x="7811671" y="3905992"/>
            <a:ext cx="277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Open Sans" pitchFamily="2" charset="0"/>
                <a:ea typeface="Open Sans" pitchFamily="2" charset="0"/>
                <a:cs typeface="Open Sans" pitchFamily="2" charset="0"/>
              </a:rPr>
              <a:t>Develop attacks, fine-tune models, evaluate performance.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0D061EC-158D-AAF7-6D0F-8B8EED5EC68A}"/>
              </a:ext>
            </a:extLst>
          </p:cNvPr>
          <p:cNvSpPr/>
          <p:nvPr/>
        </p:nvSpPr>
        <p:spPr>
          <a:xfrm>
            <a:off x="3783884" y="5099510"/>
            <a:ext cx="4794087" cy="144759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5E4BC2-857B-33B3-276C-87E00D1E5EAB}"/>
              </a:ext>
            </a:extLst>
          </p:cNvPr>
          <p:cNvSpPr txBox="1"/>
          <p:nvPr/>
        </p:nvSpPr>
        <p:spPr>
          <a:xfrm>
            <a:off x="5305911" y="5494020"/>
            <a:ext cx="301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  Student Component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B00715D-82DF-E45D-6CEC-7FEC3BE09FCE}"/>
              </a:ext>
            </a:extLst>
          </p:cNvPr>
          <p:cNvSpPr/>
          <p:nvPr/>
        </p:nvSpPr>
        <p:spPr>
          <a:xfrm>
            <a:off x="4245771" y="5394396"/>
            <a:ext cx="802771" cy="8011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  <a:endParaRPr lang="id-ID" sz="240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79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594549B5-A0D1-7A01-27F7-3DC2BF4EF4FA}"/>
              </a:ext>
            </a:extLst>
          </p:cNvPr>
          <p:cNvSpPr txBox="1"/>
          <p:nvPr/>
        </p:nvSpPr>
        <p:spPr>
          <a:xfrm>
            <a:off x="6173900" y="2789668"/>
            <a:ext cx="5381389" cy="29663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GB" sz="14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/>
                <a:ea typeface="Open Sans"/>
                <a:cs typeface="Open Sans"/>
              </a:rPr>
              <a:t>Medical imaging systems, particularly for chest X-ray classification, are vital for accurate diagnostics. However, these systems face threats from adversarial attacks that can cause significant misclassification errors. 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GB" sz="1400">
              <a:solidFill>
                <a:schemeClr val="tx1">
                  <a:lumMod val="50000"/>
                  <a:lumOff val="50000"/>
                </a:schemeClr>
              </a:solidFill>
              <a:latin typeface="Open Sans"/>
              <a:ea typeface="Open Sans"/>
              <a:cs typeface="Open Sans"/>
            </a:endParaRP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GB" sz="14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/>
                <a:ea typeface="Open Sans"/>
                <a:cs typeface="Open Sans"/>
              </a:rPr>
              <a:t>Our project investigates the robustness of ResNet CNN models against various adversarial attacks and validates existing </a:t>
            </a:r>
            <a:r>
              <a:rPr lang="en-GB" sz="1400" b="0" i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/>
                <a:ea typeface="Open Sans"/>
                <a:cs typeface="Open Sans"/>
              </a:rPr>
              <a:t>defense</a:t>
            </a:r>
            <a:r>
              <a:rPr lang="en-GB" sz="1400" b="0" i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Open Sans"/>
                <a:ea typeface="Open Sans"/>
                <a:cs typeface="Open Sans"/>
              </a:rPr>
              <a:t> strategies to ensure reliable and secure medical diagnostics.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672FCE7-1E57-A9C3-09AE-25F8D4BFA9F9}"/>
              </a:ext>
            </a:extLst>
          </p:cNvPr>
          <p:cNvGrpSpPr/>
          <p:nvPr/>
        </p:nvGrpSpPr>
        <p:grpSpPr>
          <a:xfrm rot="5400000" flipH="1">
            <a:off x="6370496" y="5769336"/>
            <a:ext cx="165908" cy="1043054"/>
            <a:chOff x="9483237" y="1321506"/>
            <a:chExt cx="273513" cy="171957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1CECEB8-C145-6C86-C4C7-4CEAEFC24B05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C2477B-B73D-B7B2-852E-42CBDA0C143C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796E3A8-7AD2-A09A-8A98-017F05278EBA}"/>
              </a:ext>
            </a:extLst>
          </p:cNvPr>
          <p:cNvSpPr txBox="1"/>
          <p:nvPr/>
        </p:nvSpPr>
        <p:spPr>
          <a:xfrm>
            <a:off x="6095746" y="674215"/>
            <a:ext cx="4685428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4400" b="1" i="0">
                <a:solidFill>
                  <a:schemeClr val="accent1"/>
                </a:solidFill>
                <a:effectLst/>
                <a:latin typeface="Rubik" pitchFamily="2" charset="-79"/>
                <a:cs typeface="Rubik"/>
              </a:rPr>
              <a:t>Introduction </a:t>
            </a:r>
          </a:p>
          <a:p>
            <a:r>
              <a:rPr lang="en-ID" sz="4400" b="1">
                <a:solidFill>
                  <a:schemeClr val="accent1"/>
                </a:solidFill>
                <a:latin typeface="Rubik"/>
                <a:cs typeface="Rubik"/>
              </a:rPr>
              <a:t>to</a:t>
            </a:r>
            <a:r>
              <a:rPr lang="en-ID" sz="4400" b="1" i="0">
                <a:solidFill>
                  <a:schemeClr val="accent1"/>
                </a:solidFill>
                <a:effectLst/>
                <a:latin typeface="Rubik"/>
                <a:cs typeface="Rubik"/>
              </a:rPr>
              <a:t> </a:t>
            </a:r>
            <a:r>
              <a:rPr lang="en-ID" sz="4400" b="1">
                <a:solidFill>
                  <a:schemeClr val="accent1"/>
                </a:solidFill>
                <a:latin typeface="Rubik"/>
                <a:cs typeface="Rubik"/>
              </a:rPr>
              <a:t>the</a:t>
            </a:r>
            <a:r>
              <a:rPr lang="en-ID" sz="4400" b="1" i="0">
                <a:solidFill>
                  <a:schemeClr val="accent1"/>
                </a:solidFill>
                <a:effectLst/>
                <a:latin typeface="Rubik"/>
                <a:cs typeface="Rubik"/>
              </a:rPr>
              <a:t> Overall Project</a:t>
            </a:r>
            <a:endParaRPr lang="en-ID" sz="4400" b="1">
              <a:solidFill>
                <a:schemeClr val="accent1"/>
              </a:solidFill>
              <a:latin typeface="Rubik"/>
              <a:cs typeface="Rubik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F0F4BC6-9C48-E834-F721-D16283515A4A}"/>
              </a:ext>
            </a:extLst>
          </p:cNvPr>
          <p:cNvGrpSpPr/>
          <p:nvPr/>
        </p:nvGrpSpPr>
        <p:grpSpPr>
          <a:xfrm rot="5400000" flipH="1">
            <a:off x="1078451" y="441052"/>
            <a:ext cx="165908" cy="1043054"/>
            <a:chOff x="9483237" y="1321506"/>
            <a:chExt cx="273513" cy="17195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AD7CF2B-624E-0311-6429-2C3AAF641FCC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42BF31-D925-4476-D3BF-94AB128CF748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7E9E15-B66D-C0DA-8D9B-5131574F0D81}"/>
              </a:ext>
            </a:extLst>
          </p:cNvPr>
          <p:cNvGrpSpPr/>
          <p:nvPr/>
        </p:nvGrpSpPr>
        <p:grpSpPr>
          <a:xfrm rot="5400000" flipH="1">
            <a:off x="11577451" y="4924234"/>
            <a:ext cx="165908" cy="1043054"/>
            <a:chOff x="9483237" y="1321506"/>
            <a:chExt cx="273513" cy="17195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1EB275D-E49A-8B11-9BD2-5EEF8ED3FF4F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F73645-8C3F-F430-6647-B2B9CBBDB67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4"/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5AF6B0-ACCB-FF25-4D78-0DE4DACF2003}"/>
              </a:ext>
            </a:extLst>
          </p:cNvPr>
          <p:cNvGrpSpPr/>
          <p:nvPr/>
        </p:nvGrpSpPr>
        <p:grpSpPr>
          <a:xfrm rot="5400000" flipH="1">
            <a:off x="7152299" y="60772"/>
            <a:ext cx="165908" cy="1043054"/>
            <a:chOff x="9483237" y="1321506"/>
            <a:chExt cx="273513" cy="171957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8ECDB63-3DD6-A825-700E-0E9B81291935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7A3A1A1-A4ED-673E-8BBF-573913FF9993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pic>
        <p:nvPicPr>
          <p:cNvPr id="9" name="Picture Placeholder 8" descr="A person doctor looking at x-ray image&#10;&#10;Description automatically generated">
            <a:extLst>
              <a:ext uri="{FF2B5EF4-FFF2-40B4-BE49-F238E27FC236}">
                <a16:creationId xmlns:a16="http://schemas.microsoft.com/office/drawing/2014/main" id="{7540E932-319D-969C-9BA1-3963EF5A105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9" r="17399"/>
          <a:stretch>
            <a:fillRect/>
          </a:stretch>
        </p:blipFill>
        <p:spPr>
          <a:xfrm>
            <a:off x="415912" y="670405"/>
            <a:ext cx="5263191" cy="5263191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EBD5BB5-3652-1825-1541-22DB50978D0E}"/>
              </a:ext>
            </a:extLst>
          </p:cNvPr>
          <p:cNvGrpSpPr/>
          <p:nvPr/>
        </p:nvGrpSpPr>
        <p:grpSpPr>
          <a:xfrm>
            <a:off x="4383162" y="879456"/>
            <a:ext cx="816507" cy="814848"/>
            <a:chOff x="7012699" y="2599453"/>
            <a:chExt cx="1106431" cy="110418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734F553-0CBA-539E-DD57-FDC1ADBE6D66}"/>
                </a:ext>
              </a:extLst>
            </p:cNvPr>
            <p:cNvSpPr/>
            <p:nvPr/>
          </p:nvSpPr>
          <p:spPr>
            <a:xfrm>
              <a:off x="7012699" y="2599453"/>
              <a:ext cx="1106431" cy="110418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26539" dist="212619" dir="3780000" algn="t" rotWithShape="0">
                <a:prstClr val="black">
                  <a:alpha val="42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ysClr val="windowText" lastClr="000000"/>
                </a:solidFill>
              </a:endParaRPr>
            </a:p>
          </p:txBody>
        </p:sp>
        <p:pic>
          <p:nvPicPr>
            <p:cNvPr id="14" name="Graphic 13" descr="Internet">
              <a:extLst>
                <a:ext uri="{FF2B5EF4-FFF2-40B4-BE49-F238E27FC236}">
                  <a16:creationId xmlns:a16="http://schemas.microsoft.com/office/drawing/2014/main" id="{198FB326-7E9E-433A-C968-12F6FA6BA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65093" y="2792495"/>
              <a:ext cx="635344" cy="635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13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-up of a dice&#10;&#10;Description automatically generated">
            <a:extLst>
              <a:ext uri="{FF2B5EF4-FFF2-40B4-BE49-F238E27FC236}">
                <a16:creationId xmlns:a16="http://schemas.microsoft.com/office/drawing/2014/main" id="{00F44152-0621-9154-E5D6-DF3FE75CE1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r="19444"/>
          <a:stretch>
            <a:fillRect/>
          </a:stretch>
        </p:blipFill>
        <p:spPr/>
      </p:pic>
      <p:sp>
        <p:nvSpPr>
          <p:cNvPr id="35" name="Rectangle: Rounded Corners 7">
            <a:extLst>
              <a:ext uri="{FF2B5EF4-FFF2-40B4-BE49-F238E27FC236}">
                <a16:creationId xmlns:a16="http://schemas.microsoft.com/office/drawing/2014/main" id="{2DB49DE0-7D58-17DC-0D81-787CDB9DD86C}"/>
              </a:ext>
            </a:extLst>
          </p:cNvPr>
          <p:cNvSpPr/>
          <p:nvPr/>
        </p:nvSpPr>
        <p:spPr>
          <a:xfrm>
            <a:off x="1219200" y="2869509"/>
            <a:ext cx="6857999" cy="133622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BE09BA5-CD95-0841-00D5-C91149F149A9}"/>
              </a:ext>
            </a:extLst>
          </p:cNvPr>
          <p:cNvSpPr/>
          <p:nvPr/>
        </p:nvSpPr>
        <p:spPr>
          <a:xfrm>
            <a:off x="9727718" y="6010334"/>
            <a:ext cx="438782" cy="438782"/>
          </a:xfrm>
          <a:prstGeom prst="ellipse">
            <a:avLst/>
          </a:prstGeom>
          <a:gradFill flip="none" rotWithShape="1">
            <a:gsLst>
              <a:gs pos="16000">
                <a:schemeClr val="bg1"/>
              </a:gs>
              <a:gs pos="70000">
                <a:srgbClr val="F0F2F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181100" dist="38100" dir="8100000" sx="148000" sy="148000" algn="tr" rotWithShape="0">
              <a:srgbClr val="D5E3F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lang="en-ID" sz="140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C7C58-A3AB-6DA4-046F-966528A8CBFA}"/>
              </a:ext>
            </a:extLst>
          </p:cNvPr>
          <p:cNvSpPr txBox="1"/>
          <p:nvPr/>
        </p:nvSpPr>
        <p:spPr>
          <a:xfrm>
            <a:off x="1300812" y="1205718"/>
            <a:ext cx="474835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b="1" i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Research Question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3AB28-CF9A-8339-0413-86348F8DEA56}"/>
              </a:ext>
            </a:extLst>
          </p:cNvPr>
          <p:cNvSpPr txBox="1"/>
          <p:nvPr/>
        </p:nvSpPr>
        <p:spPr>
          <a:xfrm>
            <a:off x="1362292" y="2941447"/>
            <a:ext cx="6372008" cy="11422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How effective are existing </a:t>
            </a:r>
            <a:r>
              <a:rPr lang="en-GB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defence</a:t>
            </a:r>
            <a:r>
              <a:rPr lang="en-GB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 strategies in enhancing the robustness of ResNet CNN models used for chest X-ray classification against various adversarial attacks?</a:t>
            </a:r>
            <a:endParaRPr lang="en-US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8659B0-6666-E918-4C67-8FB3F5BEE552}"/>
              </a:ext>
            </a:extLst>
          </p:cNvPr>
          <p:cNvGrpSpPr/>
          <p:nvPr/>
        </p:nvGrpSpPr>
        <p:grpSpPr>
          <a:xfrm rot="5400000" flipH="1">
            <a:off x="6370496" y="5769336"/>
            <a:ext cx="165908" cy="1043054"/>
            <a:chOff x="9483237" y="1321506"/>
            <a:chExt cx="273513" cy="171957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AB02F58-6551-7DC7-6600-5494F42941B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7E19F53-EC9A-FCC8-B357-C9F09CE44CB2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B4EE95B-B747-E893-37A6-A35CF17EB2FE}"/>
              </a:ext>
            </a:extLst>
          </p:cNvPr>
          <p:cNvGrpSpPr/>
          <p:nvPr/>
        </p:nvGrpSpPr>
        <p:grpSpPr>
          <a:xfrm rot="5400000" flipH="1">
            <a:off x="1078451" y="441052"/>
            <a:ext cx="165908" cy="1043054"/>
            <a:chOff x="9483237" y="1321506"/>
            <a:chExt cx="273513" cy="171957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FE34877-F6D9-4980-0E56-2D62F70DC3F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0510A40-43A7-1E09-0F11-F4A5BD896C7C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49CF6B4-112C-9EF2-AE29-0D00DDC52098}"/>
              </a:ext>
            </a:extLst>
          </p:cNvPr>
          <p:cNvGrpSpPr/>
          <p:nvPr/>
        </p:nvGrpSpPr>
        <p:grpSpPr>
          <a:xfrm rot="5400000" flipH="1">
            <a:off x="11587519" y="4540448"/>
            <a:ext cx="165908" cy="1043054"/>
            <a:chOff x="9483237" y="1321506"/>
            <a:chExt cx="273513" cy="171957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27101D6-6C72-98B8-4EA3-983D7879F5A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ECEB6DD-E12B-4492-5C08-842672864ADC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4"/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DCC90A0-2803-DC47-881A-DD27C8FDBF7F}"/>
              </a:ext>
            </a:extLst>
          </p:cNvPr>
          <p:cNvGrpSpPr/>
          <p:nvPr/>
        </p:nvGrpSpPr>
        <p:grpSpPr>
          <a:xfrm rot="5400000" flipH="1">
            <a:off x="7394007" y="273812"/>
            <a:ext cx="165908" cy="1043054"/>
            <a:chOff x="9483237" y="1321506"/>
            <a:chExt cx="273513" cy="171957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9C6ED24-74AE-7848-2C5F-A592B5077D18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5E50A7-D961-5A43-E62F-60DFC75754C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2317C22C-7C99-2297-FD68-D7D2EE86AD35}"/>
              </a:ext>
            </a:extLst>
          </p:cNvPr>
          <p:cNvSpPr/>
          <p:nvPr/>
        </p:nvSpPr>
        <p:spPr>
          <a:xfrm>
            <a:off x="1219200" y="4413448"/>
            <a:ext cx="6857999" cy="107295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D8A5F-9DD5-66A0-1113-FD464A484867}"/>
              </a:ext>
            </a:extLst>
          </p:cNvPr>
          <p:cNvSpPr txBox="1"/>
          <p:nvPr/>
        </p:nvSpPr>
        <p:spPr>
          <a:xfrm>
            <a:off x="1362292" y="4494912"/>
            <a:ext cx="6372008" cy="7821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How can these </a:t>
            </a:r>
            <a:r>
              <a:rPr lang="en-GB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defence</a:t>
            </a:r>
            <a:r>
              <a:rPr lang="en-GB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 strategies be tested and validated to ensure reliable and secure medical diagnostics?</a:t>
            </a:r>
            <a:endParaRPr lang="en-US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4700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 Single Corner Rectangle 1">
            <a:extLst>
              <a:ext uri="{FF2B5EF4-FFF2-40B4-BE49-F238E27FC236}">
                <a16:creationId xmlns:a16="http://schemas.microsoft.com/office/drawing/2014/main" id="{56A3EFAB-6EEB-01A2-8F64-285C1EA7F5F9}"/>
              </a:ext>
            </a:extLst>
          </p:cNvPr>
          <p:cNvSpPr/>
          <p:nvPr/>
        </p:nvSpPr>
        <p:spPr>
          <a:xfrm rot="5400000" flipH="1">
            <a:off x="2142836" y="1993863"/>
            <a:ext cx="2050476" cy="6336148"/>
          </a:xfrm>
          <a:prstGeom prst="round2SameRect">
            <a:avLst>
              <a:gd name="adj1" fmla="val 48778"/>
              <a:gd name="adj2" fmla="val 0"/>
            </a:avLst>
          </a:prstGeom>
          <a:solidFill>
            <a:schemeClr val="bg1"/>
          </a:solidFill>
          <a:ln w="38100">
            <a:noFill/>
          </a:ln>
          <a:effectLst>
            <a:outerShdw blurRad="952500" dist="114300" dir="12600000" algn="tl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solidFill>
                <a:schemeClr val="accent1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2" name="Round Single Corner Rectangle 1"/>
          <p:cNvSpPr/>
          <p:nvPr/>
        </p:nvSpPr>
        <p:spPr>
          <a:xfrm rot="16200000" flipH="1">
            <a:off x="8092490" y="-488088"/>
            <a:ext cx="1862871" cy="6336148"/>
          </a:xfrm>
          <a:prstGeom prst="round2SameRect">
            <a:avLst>
              <a:gd name="adj1" fmla="val 48778"/>
              <a:gd name="adj2" fmla="val 0"/>
            </a:avLst>
          </a:prstGeom>
          <a:solidFill>
            <a:schemeClr val="bg1"/>
          </a:solidFill>
          <a:ln w="38100">
            <a:noFill/>
          </a:ln>
          <a:effectLst>
            <a:outerShdw blurRad="952500" dist="114300" dir="12600000" algn="tl" rotWithShape="0">
              <a:schemeClr val="tx1"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>
              <a:solidFill>
                <a:schemeClr val="accent1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7A13D5-CC65-41DC-D231-EC0CFC159DD8}"/>
              </a:ext>
            </a:extLst>
          </p:cNvPr>
          <p:cNvSpPr txBox="1"/>
          <p:nvPr/>
        </p:nvSpPr>
        <p:spPr>
          <a:xfrm>
            <a:off x="942194" y="497222"/>
            <a:ext cx="453937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i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Objectives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DEADDF-6D6B-0388-8EE4-5D147D83A640}"/>
              </a:ext>
            </a:extLst>
          </p:cNvPr>
          <p:cNvGrpSpPr/>
          <p:nvPr/>
        </p:nvGrpSpPr>
        <p:grpSpPr>
          <a:xfrm>
            <a:off x="906233" y="1917287"/>
            <a:ext cx="4575334" cy="2037700"/>
            <a:chOff x="6525742" y="1841715"/>
            <a:chExt cx="3550627" cy="161069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C34B6E-EB4D-C50F-C9BE-8DD6520A03FF}"/>
                </a:ext>
              </a:extLst>
            </p:cNvPr>
            <p:cNvSpPr txBox="1"/>
            <p:nvPr/>
          </p:nvSpPr>
          <p:spPr>
            <a:xfrm>
              <a:off x="7174777" y="2166921"/>
              <a:ext cx="2901592" cy="1285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ID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Implement and </a:t>
              </a:r>
              <a:r>
                <a:rPr lang="en-ID" sz="1400" b="0" i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analyze</a:t>
              </a:r>
              <a:r>
                <a:rPr lang="en-ID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 the impact of various adversarial attacks, including Style Transfer Manipulation (STM), Penalizing Gradient Norm (PGN), Split Image Adversarial (SIA), and Uniform Scale Mix Mask (USMM), on </a:t>
              </a:r>
              <a:r>
                <a:rPr lang="en-ID" sz="1400" b="0" i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ResNet</a:t>
              </a:r>
              <a:r>
                <a:rPr lang="en-ID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 CNN model used for chest X-ray classification.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846D911-7765-CDEB-C05D-F1FF04DC4E02}"/>
                </a:ext>
              </a:extLst>
            </p:cNvPr>
            <p:cNvSpPr txBox="1"/>
            <p:nvPr/>
          </p:nvSpPr>
          <p:spPr>
            <a:xfrm>
              <a:off x="6525742" y="1841715"/>
              <a:ext cx="649034" cy="55954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ID" sz="4000" b="1" i="0">
                  <a:solidFill>
                    <a:schemeClr val="accent1"/>
                  </a:solidFill>
                  <a:effectLst/>
                </a:rPr>
                <a:t>01</a:t>
              </a:r>
              <a:endParaRPr lang="en-ID" sz="4000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B02930-3C4B-9518-DB07-4448AC09968D}"/>
              </a:ext>
            </a:extLst>
          </p:cNvPr>
          <p:cNvGrpSpPr/>
          <p:nvPr/>
        </p:nvGrpSpPr>
        <p:grpSpPr>
          <a:xfrm rot="5400000" flipH="1">
            <a:off x="8319351" y="-115777"/>
            <a:ext cx="165908" cy="1043051"/>
            <a:chOff x="9483237" y="1321506"/>
            <a:chExt cx="273513" cy="171957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0611AB7-51B7-B2B6-8DFB-664A042B23D6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D7DB19D-9A4C-37D4-9EDC-A2128A678C3C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55D78AF-4833-0279-E1E3-E0EABD42A493}"/>
              </a:ext>
            </a:extLst>
          </p:cNvPr>
          <p:cNvGrpSpPr/>
          <p:nvPr/>
        </p:nvGrpSpPr>
        <p:grpSpPr>
          <a:xfrm rot="5400000" flipH="1">
            <a:off x="749209" y="926849"/>
            <a:ext cx="165908" cy="1043051"/>
            <a:chOff x="9483237" y="1321506"/>
            <a:chExt cx="273513" cy="171957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F0DC2FA-6665-C91F-D266-89B21BE0FB2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8274763-5F98-964E-3346-F8A95B39E27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6">
                    <a:lumMod val="60000"/>
                    <a:lumOff val="40000"/>
                  </a:schemeClr>
                </a:gs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DEEF69-B486-C701-2E24-205FED025676}"/>
              </a:ext>
            </a:extLst>
          </p:cNvPr>
          <p:cNvGrpSpPr/>
          <p:nvPr/>
        </p:nvGrpSpPr>
        <p:grpSpPr>
          <a:xfrm rot="5400000" flipH="1">
            <a:off x="11728002" y="5353301"/>
            <a:ext cx="165908" cy="1043051"/>
            <a:chOff x="9483237" y="1321506"/>
            <a:chExt cx="273513" cy="171957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B6CFDAA-4D51-D66D-E9F4-A400B280B30F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BF30396-C370-4546-5F86-9C7E9B25372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1528329-D22D-2349-54AF-1A9D6B70EBD7}"/>
              </a:ext>
            </a:extLst>
          </p:cNvPr>
          <p:cNvSpPr txBox="1"/>
          <p:nvPr/>
        </p:nvSpPr>
        <p:spPr>
          <a:xfrm>
            <a:off x="1715277" y="1959377"/>
            <a:ext cx="392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Investigate Adversarial Attacks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E9D4D7-A4A3-B66E-D13D-9C4D0EE9E3F3}"/>
              </a:ext>
            </a:extLst>
          </p:cNvPr>
          <p:cNvGrpSpPr/>
          <p:nvPr/>
        </p:nvGrpSpPr>
        <p:grpSpPr>
          <a:xfrm>
            <a:off x="6395011" y="1920117"/>
            <a:ext cx="4575334" cy="1520635"/>
            <a:chOff x="6525742" y="1841715"/>
            <a:chExt cx="3550627" cy="12019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9BA052-D2B6-9607-9AFB-D2A412385FA4}"/>
                </a:ext>
              </a:extLst>
            </p:cNvPr>
            <p:cNvSpPr txBox="1"/>
            <p:nvPr/>
          </p:nvSpPr>
          <p:spPr>
            <a:xfrm>
              <a:off x="7174777" y="2166921"/>
              <a:ext cx="2901592" cy="876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Assess the robustness of the </a:t>
              </a:r>
              <a:r>
                <a:rPr lang="en-GB" sz="1400" b="0" i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ResNet</a:t>
              </a: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 CNN model against the identified adversarial attacks using performance metrics such as accuracy, precision, recall, and F1-score.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02C334-535C-2A1D-C65C-41DEBE27B5FF}"/>
                </a:ext>
              </a:extLst>
            </p:cNvPr>
            <p:cNvSpPr txBox="1"/>
            <p:nvPr/>
          </p:nvSpPr>
          <p:spPr>
            <a:xfrm>
              <a:off x="6525742" y="1841715"/>
              <a:ext cx="649034" cy="55954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ID" sz="4000" b="1" i="0">
                  <a:solidFill>
                    <a:schemeClr val="accent6">
                      <a:lumMod val="75000"/>
                    </a:schemeClr>
                  </a:solidFill>
                  <a:effectLst/>
                </a:rPr>
                <a:t>02</a:t>
              </a:r>
              <a:endParaRPr lang="en-ID" sz="40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0B3BFC-52C7-8891-77B3-70C32A7669C7}"/>
              </a:ext>
            </a:extLst>
          </p:cNvPr>
          <p:cNvSpPr txBox="1"/>
          <p:nvPr/>
        </p:nvSpPr>
        <p:spPr>
          <a:xfrm>
            <a:off x="7204055" y="1962207"/>
            <a:ext cx="392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Evaluate Model Robustness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A4D02A7-D01F-DDC6-3DB7-750388BD6EE1}"/>
              </a:ext>
            </a:extLst>
          </p:cNvPr>
          <p:cNvGrpSpPr/>
          <p:nvPr/>
        </p:nvGrpSpPr>
        <p:grpSpPr>
          <a:xfrm>
            <a:off x="906233" y="4280386"/>
            <a:ext cx="4848022" cy="1755154"/>
            <a:chOff x="6525742" y="1841715"/>
            <a:chExt cx="3762243" cy="13873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F3867E-D970-0D08-EA73-51CA899B9578}"/>
                </a:ext>
              </a:extLst>
            </p:cNvPr>
            <p:cNvSpPr txBox="1"/>
            <p:nvPr/>
          </p:nvSpPr>
          <p:spPr>
            <a:xfrm>
              <a:off x="7153589" y="2352295"/>
              <a:ext cx="3134396" cy="876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Test and validate the effectiveness of existing </a:t>
              </a:r>
              <a:r>
                <a:rPr lang="en-GB" sz="1400" b="0" i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defense</a:t>
              </a: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 mechanisms, including data augmentation and adversarial training, in counteracting the effects of adversarial attacks on </a:t>
              </a:r>
              <a:r>
                <a:rPr lang="en-GB" sz="1400" b="0" i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ResNet</a:t>
              </a: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 CNN model.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33F085-8356-D867-997A-B9F1B01AC770}"/>
                </a:ext>
              </a:extLst>
            </p:cNvPr>
            <p:cNvSpPr txBox="1"/>
            <p:nvPr/>
          </p:nvSpPr>
          <p:spPr>
            <a:xfrm>
              <a:off x="6525742" y="1841715"/>
              <a:ext cx="649034" cy="55954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ID" sz="4000" b="1" i="0">
                  <a:solidFill>
                    <a:schemeClr val="accent6">
                      <a:lumMod val="75000"/>
                    </a:schemeClr>
                  </a:solidFill>
                  <a:effectLst/>
                </a:rPr>
                <a:t>03</a:t>
              </a:r>
              <a:endParaRPr lang="en-ID" sz="4000" b="1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AA76C7B-25C5-41C2-3C94-4664DA5F9B49}"/>
              </a:ext>
            </a:extLst>
          </p:cNvPr>
          <p:cNvSpPr txBox="1"/>
          <p:nvPr/>
        </p:nvSpPr>
        <p:spPr>
          <a:xfrm>
            <a:off x="1715277" y="4322473"/>
            <a:ext cx="427912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b="1">
                <a:solidFill>
                  <a:schemeClr val="accent6">
                    <a:lumMod val="75000"/>
                  </a:schemeClr>
                </a:solidFill>
                <a:latin typeface="Open Sans"/>
                <a:ea typeface="Open Sans"/>
                <a:cs typeface="Open Sans"/>
              </a:rPr>
              <a:t>Test and Validate Défense Strategies</a:t>
            </a:r>
            <a:endParaRPr lang="en-US" b="1">
              <a:solidFill>
                <a:schemeClr val="accent6">
                  <a:lumMod val="75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4BF0AD-FBF6-2EF1-BF5E-0BF9D10AE337}"/>
              </a:ext>
            </a:extLst>
          </p:cNvPr>
          <p:cNvGrpSpPr/>
          <p:nvPr/>
        </p:nvGrpSpPr>
        <p:grpSpPr>
          <a:xfrm>
            <a:off x="6395011" y="4280383"/>
            <a:ext cx="4548033" cy="1760697"/>
            <a:chOff x="6525742" y="1841715"/>
            <a:chExt cx="3529441" cy="139173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8FF563-6BD0-C88B-5DA3-C77F2B163276}"/>
                </a:ext>
              </a:extLst>
            </p:cNvPr>
            <p:cNvSpPr txBox="1"/>
            <p:nvPr/>
          </p:nvSpPr>
          <p:spPr>
            <a:xfrm>
              <a:off x="7153591" y="2152320"/>
              <a:ext cx="2901592" cy="1081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12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defRPr>
              </a:lvl1pPr>
            </a:lstStyle>
            <a:p>
              <a:pPr algn="just">
                <a:lnSpc>
                  <a:spcPct val="120000"/>
                </a:lnSpc>
              </a:pP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Evaluate the performance of </a:t>
              </a:r>
              <a:r>
                <a:rPr lang="en-GB" sz="1400" b="0" i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defense</a:t>
              </a: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 strategies in enhancing or failing to enhance the resilience of </a:t>
              </a:r>
              <a:r>
                <a:rPr lang="en-GB" sz="1400" b="0" i="0" err="1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ResNet</a:t>
              </a:r>
              <a:r>
                <a:rPr lang="en-GB" sz="1400" b="0" i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 CNN model against adversarial attacks, ensuring reliable performance on both clean and adversarial datasets.</a:t>
              </a:r>
              <a:endParaRPr lang="en-US" sz="140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052D31-25C7-D95D-CE13-F11E91206776}"/>
                </a:ext>
              </a:extLst>
            </p:cNvPr>
            <p:cNvSpPr txBox="1"/>
            <p:nvPr/>
          </p:nvSpPr>
          <p:spPr>
            <a:xfrm>
              <a:off x="6525742" y="1841715"/>
              <a:ext cx="649034" cy="559545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ID" sz="4000" b="1" i="0">
                  <a:solidFill>
                    <a:schemeClr val="accent1"/>
                  </a:solidFill>
                  <a:effectLst/>
                </a:rPr>
                <a:t>0</a:t>
              </a:r>
              <a:r>
                <a:rPr lang="en-ID" sz="4000" b="1">
                  <a:solidFill>
                    <a:schemeClr val="accent1"/>
                  </a:solidFill>
                </a:rPr>
                <a:t>4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DCE1196-6915-21D8-5BDE-49374842D712}"/>
              </a:ext>
            </a:extLst>
          </p:cNvPr>
          <p:cNvSpPr txBox="1"/>
          <p:nvPr/>
        </p:nvSpPr>
        <p:spPr>
          <a:xfrm>
            <a:off x="7204057" y="4322473"/>
            <a:ext cx="3927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 </a:t>
            </a:r>
            <a:r>
              <a:rPr lang="en-GB" b="1" err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Defense</a:t>
            </a:r>
            <a:r>
              <a:rPr lang="en-GB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Effectiveness</a:t>
            </a:r>
            <a:endParaRPr lang="en-US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6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4EB445-774A-9E11-3394-0A49BC9BA6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26" t="1511" r="943" b="6782"/>
          <a:stretch/>
        </p:blipFill>
        <p:spPr>
          <a:xfrm>
            <a:off x="1686245" y="751972"/>
            <a:ext cx="8270435" cy="5610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87D82-82CF-69B2-61F1-28972C6E46D1}"/>
              </a:ext>
            </a:extLst>
          </p:cNvPr>
          <p:cNvSpPr txBox="1"/>
          <p:nvPr/>
        </p:nvSpPr>
        <p:spPr>
          <a:xfrm>
            <a:off x="2368891" y="193151"/>
            <a:ext cx="66778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4400" b="1" i="0">
                <a:solidFill>
                  <a:schemeClr val="accent1"/>
                </a:solidFill>
                <a:effectLst/>
                <a:latin typeface="Rubik" pitchFamily="2" charset="-79"/>
                <a:cs typeface="Rubik" pitchFamily="2" charset="-79"/>
              </a:rPr>
              <a:t>Overall System Diagram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611E7C-8937-4CE2-A5D5-875CF95973D5}"/>
              </a:ext>
            </a:extLst>
          </p:cNvPr>
          <p:cNvGrpSpPr/>
          <p:nvPr/>
        </p:nvGrpSpPr>
        <p:grpSpPr>
          <a:xfrm rot="5400000" flipH="1">
            <a:off x="6534577" y="6055995"/>
            <a:ext cx="165908" cy="1043051"/>
            <a:chOff x="9483237" y="1321506"/>
            <a:chExt cx="273513" cy="171957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34A4DE-2580-5D55-BC0C-82BD10076C5C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6E1EE1-C137-FA69-C42D-7FDF638D5439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8E687F-D2A1-BCBE-2F20-B86733277299}"/>
              </a:ext>
            </a:extLst>
          </p:cNvPr>
          <p:cNvGrpSpPr/>
          <p:nvPr/>
        </p:nvGrpSpPr>
        <p:grpSpPr>
          <a:xfrm rot="5400000" flipH="1">
            <a:off x="707636" y="3458544"/>
            <a:ext cx="165908" cy="1043054"/>
            <a:chOff x="9483237" y="1321506"/>
            <a:chExt cx="273513" cy="17195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DE0207-F18D-6E83-E17D-D7DE6A130B9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5B9356-9488-63B0-0AAA-C89FBD34E7C5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02FC1D-2B1A-5D81-81F8-F291A84AF76C}"/>
              </a:ext>
            </a:extLst>
          </p:cNvPr>
          <p:cNvGrpSpPr/>
          <p:nvPr/>
        </p:nvGrpSpPr>
        <p:grpSpPr>
          <a:xfrm rot="5400000" flipH="1">
            <a:off x="11062336" y="3905532"/>
            <a:ext cx="165908" cy="1043054"/>
            <a:chOff x="9483237" y="1321506"/>
            <a:chExt cx="273513" cy="171957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17F93A-105D-F7A7-4578-D9F8716DFE6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E5DE6D-F7BB-9284-CCC9-6B81DC9F00E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950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599FE66-F540-ACB0-90BF-5D0DD33B0F02}"/>
              </a:ext>
            </a:extLst>
          </p:cNvPr>
          <p:cNvSpPr/>
          <p:nvPr/>
        </p:nvSpPr>
        <p:spPr>
          <a:xfrm>
            <a:off x="-2" y="-28598"/>
            <a:ext cx="12192000" cy="3840186"/>
          </a:xfrm>
          <a:custGeom>
            <a:avLst/>
            <a:gdLst>
              <a:gd name="connsiteX0" fmla="*/ 0 w 12192000"/>
              <a:gd name="connsiteY0" fmla="*/ 0 h 3811740"/>
              <a:gd name="connsiteX1" fmla="*/ 12192000 w 12192000"/>
              <a:gd name="connsiteY1" fmla="*/ 0 h 3811740"/>
              <a:gd name="connsiteX2" fmla="*/ 12192000 w 12192000"/>
              <a:gd name="connsiteY2" fmla="*/ 2301274 h 3811740"/>
              <a:gd name="connsiteX3" fmla="*/ 12021185 w 12192000"/>
              <a:gd name="connsiteY3" fmla="*/ 2529701 h 3811740"/>
              <a:gd name="connsiteX4" fmla="*/ 9302679 w 12192000"/>
              <a:gd name="connsiteY4" fmla="*/ 3811740 h 3811740"/>
              <a:gd name="connsiteX5" fmla="*/ 2889321 w 12192000"/>
              <a:gd name="connsiteY5" fmla="*/ 3811740 h 3811740"/>
              <a:gd name="connsiteX6" fmla="*/ 170815 w 12192000"/>
              <a:gd name="connsiteY6" fmla="*/ 2529701 h 3811740"/>
              <a:gd name="connsiteX7" fmla="*/ 0 w 12192000"/>
              <a:gd name="connsiteY7" fmla="*/ 2301274 h 3811740"/>
              <a:gd name="connsiteX8" fmla="*/ 0 w 12192000"/>
              <a:gd name="connsiteY8" fmla="*/ 0 h 381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3811740">
                <a:moveTo>
                  <a:pt x="0" y="0"/>
                </a:moveTo>
                <a:lnTo>
                  <a:pt x="12192000" y="0"/>
                </a:lnTo>
                <a:lnTo>
                  <a:pt x="12192000" y="2301274"/>
                </a:lnTo>
                <a:lnTo>
                  <a:pt x="12021185" y="2529701"/>
                </a:lnTo>
                <a:cubicBezTo>
                  <a:pt x="11375017" y="3312674"/>
                  <a:pt x="10397130" y="3811740"/>
                  <a:pt x="9302679" y="3811740"/>
                </a:cubicBezTo>
                <a:lnTo>
                  <a:pt x="2889321" y="3811740"/>
                </a:lnTo>
                <a:cubicBezTo>
                  <a:pt x="1794870" y="3811740"/>
                  <a:pt x="816983" y="3312674"/>
                  <a:pt x="170815" y="2529701"/>
                </a:cubicBezTo>
                <a:lnTo>
                  <a:pt x="0" y="230127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6000">
                <a:schemeClr val="accent1">
                  <a:alpha val="58000"/>
                </a:schemeClr>
              </a:gs>
              <a:gs pos="69000">
                <a:schemeClr val="accent1">
                  <a:alpha val="84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71500" dist="266700" dir="2700000" sx="85000" sy="85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lang="id-ID" sz="140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645F2-F724-BB24-756C-C0A17F870560}"/>
              </a:ext>
            </a:extLst>
          </p:cNvPr>
          <p:cNvSpPr txBox="1"/>
          <p:nvPr/>
        </p:nvSpPr>
        <p:spPr>
          <a:xfrm>
            <a:off x="2759521" y="1052348"/>
            <a:ext cx="667295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4400" b="1" i="0">
                <a:solidFill>
                  <a:schemeClr val="bg1"/>
                </a:solidFill>
                <a:effectLst/>
                <a:latin typeface="Rubik" pitchFamily="2" charset="-79"/>
                <a:cs typeface="Rubik" pitchFamily="2" charset="-79"/>
              </a:rPr>
              <a:t>IT21197550</a:t>
            </a:r>
          </a:p>
          <a:p>
            <a:pPr algn="ctr"/>
            <a:r>
              <a:rPr lang="en-ID" sz="4400" b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N </a:t>
            </a:r>
            <a:r>
              <a:rPr lang="en-ID" sz="4400" b="1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Premakanthan</a:t>
            </a:r>
            <a:endParaRPr lang="en-ID" sz="4400" b="1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4BC521-54B7-5400-8CD2-CD3CBA1FA0DB}"/>
              </a:ext>
            </a:extLst>
          </p:cNvPr>
          <p:cNvSpPr txBox="1"/>
          <p:nvPr/>
        </p:nvSpPr>
        <p:spPr>
          <a:xfrm>
            <a:off x="3716767" y="2412902"/>
            <a:ext cx="49930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600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Cyber Security</a:t>
            </a:r>
          </a:p>
        </p:txBody>
      </p:sp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4A7F4852-B4DA-5B63-25E5-2567B787DBE0}"/>
              </a:ext>
            </a:extLst>
          </p:cNvPr>
          <p:cNvGrpSpPr/>
          <p:nvPr/>
        </p:nvGrpSpPr>
        <p:grpSpPr>
          <a:xfrm rot="5400000" flipH="1">
            <a:off x="7163952" y="5523891"/>
            <a:ext cx="165908" cy="1043051"/>
            <a:chOff x="9483237" y="1321506"/>
            <a:chExt cx="273513" cy="1719570"/>
          </a:xfrm>
        </p:grpSpPr>
        <p:sp>
          <p:nvSpPr>
            <p:cNvPr id="2054" name="Oval 2053">
              <a:extLst>
                <a:ext uri="{FF2B5EF4-FFF2-40B4-BE49-F238E27FC236}">
                  <a16:creationId xmlns:a16="http://schemas.microsoft.com/office/drawing/2014/main" id="{156A1CE1-22B2-F445-736C-34E17B0369E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ED97D281-CE0F-530B-7FD3-8227A721D68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56" name="Group 2055">
            <a:extLst>
              <a:ext uri="{FF2B5EF4-FFF2-40B4-BE49-F238E27FC236}">
                <a16:creationId xmlns:a16="http://schemas.microsoft.com/office/drawing/2014/main" id="{F825D673-BEF5-D77F-DD5F-86E718A2BAAF}"/>
              </a:ext>
            </a:extLst>
          </p:cNvPr>
          <p:cNvGrpSpPr/>
          <p:nvPr/>
        </p:nvGrpSpPr>
        <p:grpSpPr>
          <a:xfrm rot="5400000" flipH="1">
            <a:off x="1078451" y="441052"/>
            <a:ext cx="165908" cy="1043054"/>
            <a:chOff x="9483237" y="1321506"/>
            <a:chExt cx="273513" cy="1719570"/>
          </a:xfrm>
        </p:grpSpPr>
        <p:sp>
          <p:nvSpPr>
            <p:cNvPr id="2057" name="Oval 2056">
              <a:extLst>
                <a:ext uri="{FF2B5EF4-FFF2-40B4-BE49-F238E27FC236}">
                  <a16:creationId xmlns:a16="http://schemas.microsoft.com/office/drawing/2014/main" id="{E2457A8B-4BEA-83CE-FDC1-BB0D77FCC4D1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068544A8-1B58-E118-4BBA-6A02BD332AE1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59" name="Group 2058">
            <a:extLst>
              <a:ext uri="{FF2B5EF4-FFF2-40B4-BE49-F238E27FC236}">
                <a16:creationId xmlns:a16="http://schemas.microsoft.com/office/drawing/2014/main" id="{402446E8-195C-072F-F1F7-ADB187CA3342}"/>
              </a:ext>
            </a:extLst>
          </p:cNvPr>
          <p:cNvGrpSpPr/>
          <p:nvPr/>
        </p:nvGrpSpPr>
        <p:grpSpPr>
          <a:xfrm rot="5400000" flipH="1">
            <a:off x="10892194" y="3612351"/>
            <a:ext cx="165908" cy="1043054"/>
            <a:chOff x="9483237" y="1321506"/>
            <a:chExt cx="273513" cy="1719570"/>
          </a:xfrm>
        </p:grpSpPr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285B11A5-8B8A-2A9B-3FB9-9EF231860EB2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61" name="Rectangle 2060">
              <a:extLst>
                <a:ext uri="{FF2B5EF4-FFF2-40B4-BE49-F238E27FC236}">
                  <a16:creationId xmlns:a16="http://schemas.microsoft.com/office/drawing/2014/main" id="{C87126FB-5D71-7E6A-27C3-FD56E8EE5A75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4"/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6B1283FC-0E2B-10A7-7A8A-D53580C10F4A}"/>
              </a:ext>
            </a:extLst>
          </p:cNvPr>
          <p:cNvGrpSpPr/>
          <p:nvPr/>
        </p:nvGrpSpPr>
        <p:grpSpPr>
          <a:xfrm rot="5400000" flipH="1">
            <a:off x="1556823" y="4198982"/>
            <a:ext cx="165908" cy="1043054"/>
            <a:chOff x="9483237" y="1321506"/>
            <a:chExt cx="273513" cy="1719570"/>
          </a:xfrm>
        </p:grpSpPr>
        <p:sp>
          <p:nvSpPr>
            <p:cNvPr id="2063" name="Oval 2062">
              <a:extLst>
                <a:ext uri="{FF2B5EF4-FFF2-40B4-BE49-F238E27FC236}">
                  <a16:creationId xmlns:a16="http://schemas.microsoft.com/office/drawing/2014/main" id="{763D7E75-022E-D231-931E-CB822499115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47CBDC4E-D349-CF9B-C0A7-C77B1D613BB6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2999B92-3949-3D99-9CEC-9CE5DB414F1C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  <p:pic>
        <p:nvPicPr>
          <p:cNvPr id="4" name="Picture 3" descr="A person in a blue shirt&#10;&#10;Description automatically generated">
            <a:extLst>
              <a:ext uri="{FF2B5EF4-FFF2-40B4-BE49-F238E27FC236}">
                <a16:creationId xmlns:a16="http://schemas.microsoft.com/office/drawing/2014/main" id="{8F73A540-1A69-CA6E-2329-F559FABFA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831" y="2758830"/>
            <a:ext cx="3108570" cy="318672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8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E5EF2ABE-BC7E-B48E-C781-612E18BAC5A9}"/>
              </a:ext>
            </a:extLst>
          </p:cNvPr>
          <p:cNvSpPr/>
          <p:nvPr/>
        </p:nvSpPr>
        <p:spPr>
          <a:xfrm>
            <a:off x="731838" y="510900"/>
            <a:ext cx="10764837" cy="1475965"/>
          </a:xfrm>
          <a:prstGeom prst="roundRect">
            <a:avLst>
              <a:gd name="adj" fmla="val 15042"/>
            </a:avLst>
          </a:prstGeom>
          <a:gradFill flip="none" rotWithShape="1">
            <a:gsLst>
              <a:gs pos="16000">
                <a:schemeClr val="accent1">
                  <a:alpha val="58000"/>
                </a:schemeClr>
              </a:gs>
              <a:gs pos="69000">
                <a:schemeClr val="accent1">
                  <a:alpha val="84000"/>
                </a:schemeClr>
              </a:gs>
            </a:gsLst>
            <a:lin ang="9600000" scaled="0"/>
            <a:tileRect/>
          </a:gradFill>
          <a:ln>
            <a:noFill/>
          </a:ln>
          <a:effectLst>
            <a:outerShdw blurRad="571500" dist="266700" dir="2700000" sx="85000" sy="85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</a:pPr>
            <a:endParaRPr lang="en-US" sz="1400">
              <a:solidFill>
                <a:schemeClr val="bg1"/>
              </a:solidFill>
              <a:latin typeface="+mj-lt"/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CE47B-225E-7211-A3F0-063B9F0BB7EE}"/>
              </a:ext>
            </a:extLst>
          </p:cNvPr>
          <p:cNvSpPr txBox="1"/>
          <p:nvPr/>
        </p:nvSpPr>
        <p:spPr>
          <a:xfrm>
            <a:off x="840509" y="684216"/>
            <a:ext cx="104093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Robustness Evaluation of </a:t>
            </a:r>
            <a:r>
              <a:rPr lang="en-GB" sz="3200" b="1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ResNet</a:t>
            </a:r>
            <a:r>
              <a:rPr lang="en-GB" sz="3200" b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 CNN Against Style Transfer Manipulation (STM) Adversarial Attacks</a:t>
            </a:r>
            <a:endParaRPr lang="en-ID" sz="3200" b="1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D9E14089-C1AD-5B4C-BB1B-20DE0CFFA022}"/>
              </a:ext>
            </a:extLst>
          </p:cNvPr>
          <p:cNvGrpSpPr/>
          <p:nvPr/>
        </p:nvGrpSpPr>
        <p:grpSpPr>
          <a:xfrm rot="5400000" flipH="1">
            <a:off x="6495121" y="5618807"/>
            <a:ext cx="165908" cy="1043051"/>
            <a:chOff x="9483237" y="1321506"/>
            <a:chExt cx="273513" cy="171957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FA63DA8-DC23-AB8B-4D07-90CBFF8E87B3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251B7E5-8879-975A-F13B-50834DEFA16D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E780E23-8C4D-208E-5335-F0F4C920FCCD}"/>
              </a:ext>
            </a:extLst>
          </p:cNvPr>
          <p:cNvGrpSpPr/>
          <p:nvPr/>
        </p:nvGrpSpPr>
        <p:grpSpPr>
          <a:xfrm rot="5400000" flipH="1">
            <a:off x="898569" y="5027219"/>
            <a:ext cx="165908" cy="1043054"/>
            <a:chOff x="9483237" y="1321506"/>
            <a:chExt cx="273513" cy="171957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50720E1-B043-74C5-AE4E-D89E12D8FFF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240" name="Rectangle 10239">
              <a:extLst>
                <a:ext uri="{FF2B5EF4-FFF2-40B4-BE49-F238E27FC236}">
                  <a16:creationId xmlns:a16="http://schemas.microsoft.com/office/drawing/2014/main" id="{4F161E7B-C73C-AC16-F685-00CC8366B09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0241" name="Group 10240">
            <a:extLst>
              <a:ext uri="{FF2B5EF4-FFF2-40B4-BE49-F238E27FC236}">
                <a16:creationId xmlns:a16="http://schemas.microsoft.com/office/drawing/2014/main" id="{A6E49E85-3751-C29C-066F-5A42128461D8}"/>
              </a:ext>
            </a:extLst>
          </p:cNvPr>
          <p:cNvGrpSpPr/>
          <p:nvPr/>
        </p:nvGrpSpPr>
        <p:grpSpPr>
          <a:xfrm rot="5400000" flipH="1">
            <a:off x="11880187" y="4197778"/>
            <a:ext cx="165908" cy="1043054"/>
            <a:chOff x="9483237" y="1321506"/>
            <a:chExt cx="273513" cy="1719570"/>
          </a:xfrm>
        </p:grpSpPr>
        <p:sp>
          <p:nvSpPr>
            <p:cNvPr id="10243" name="Oval 10242">
              <a:extLst>
                <a:ext uri="{FF2B5EF4-FFF2-40B4-BE49-F238E27FC236}">
                  <a16:creationId xmlns:a16="http://schemas.microsoft.com/office/drawing/2014/main" id="{B8FBCF23-A8D1-F676-2692-92F3C7F998FB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245" name="Rectangle 10244">
              <a:extLst>
                <a:ext uri="{FF2B5EF4-FFF2-40B4-BE49-F238E27FC236}">
                  <a16:creationId xmlns:a16="http://schemas.microsoft.com/office/drawing/2014/main" id="{3B385213-B523-B01A-8575-FE5DF9D63448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72DD8A-F2B1-696B-1499-95B902417F27}"/>
              </a:ext>
            </a:extLst>
          </p:cNvPr>
          <p:cNvSpPr/>
          <p:nvPr/>
        </p:nvSpPr>
        <p:spPr>
          <a:xfrm>
            <a:off x="1203717" y="2293217"/>
            <a:ext cx="4794087" cy="172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10D084-489A-9184-F2B3-8244331F7157}"/>
              </a:ext>
            </a:extLst>
          </p:cNvPr>
          <p:cNvSpPr txBox="1"/>
          <p:nvPr/>
        </p:nvSpPr>
        <p:spPr>
          <a:xfrm>
            <a:off x="2691880" y="2765454"/>
            <a:ext cx="2652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EE58B7-C070-BE9B-1780-B7B4307DF4F5}"/>
              </a:ext>
            </a:extLst>
          </p:cNvPr>
          <p:cNvSpPr/>
          <p:nvPr/>
        </p:nvSpPr>
        <p:spPr>
          <a:xfrm>
            <a:off x="1546413" y="2663736"/>
            <a:ext cx="802771" cy="80114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endParaRPr lang="id-ID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899157-EEE6-DA21-DBB5-48ED41975447}"/>
              </a:ext>
            </a:extLst>
          </p:cNvPr>
          <p:cNvSpPr/>
          <p:nvPr/>
        </p:nvSpPr>
        <p:spPr>
          <a:xfrm>
            <a:off x="6180928" y="2293217"/>
            <a:ext cx="4794087" cy="172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A27CE6-E925-975B-E8A3-B5B9B773E4F8}"/>
              </a:ext>
            </a:extLst>
          </p:cNvPr>
          <p:cNvSpPr txBox="1"/>
          <p:nvPr/>
        </p:nvSpPr>
        <p:spPr>
          <a:xfrm>
            <a:off x="7783217" y="2590961"/>
            <a:ext cx="2862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 Question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5DE02CC-C1A5-CCC1-6916-B230A577CC6B}"/>
              </a:ext>
            </a:extLst>
          </p:cNvPr>
          <p:cNvSpPr/>
          <p:nvPr/>
        </p:nvSpPr>
        <p:spPr>
          <a:xfrm>
            <a:off x="6620257" y="2663736"/>
            <a:ext cx="802771" cy="8011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endParaRPr lang="id-ID" sz="240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2675297-8F1E-D413-9936-C9010F913D81}"/>
              </a:ext>
            </a:extLst>
          </p:cNvPr>
          <p:cNvSpPr/>
          <p:nvPr/>
        </p:nvSpPr>
        <p:spPr>
          <a:xfrm>
            <a:off x="1203717" y="4254453"/>
            <a:ext cx="4794087" cy="172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961971-AF19-A5AC-2F56-F40152708D07}"/>
              </a:ext>
            </a:extLst>
          </p:cNvPr>
          <p:cNvSpPr txBox="1"/>
          <p:nvPr/>
        </p:nvSpPr>
        <p:spPr>
          <a:xfrm>
            <a:off x="2788513" y="4751076"/>
            <a:ext cx="21908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04EAEF-AC95-2E1E-8754-CABF3A5595DB}"/>
              </a:ext>
            </a:extLst>
          </p:cNvPr>
          <p:cNvSpPr/>
          <p:nvPr/>
        </p:nvSpPr>
        <p:spPr>
          <a:xfrm>
            <a:off x="1546413" y="4624972"/>
            <a:ext cx="802771" cy="80114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  <a:endParaRPr lang="id-ID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C77404A-E777-9465-F12E-D1F3DD7DD143}"/>
              </a:ext>
            </a:extLst>
          </p:cNvPr>
          <p:cNvSpPr/>
          <p:nvPr/>
        </p:nvSpPr>
        <p:spPr>
          <a:xfrm>
            <a:off x="6180928" y="4254453"/>
            <a:ext cx="4794087" cy="1722688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5A3138-3946-2FA2-8081-1ACB6C1229C5}"/>
              </a:ext>
            </a:extLst>
          </p:cNvPr>
          <p:cNvSpPr txBox="1"/>
          <p:nvPr/>
        </p:nvSpPr>
        <p:spPr>
          <a:xfrm>
            <a:off x="7783217" y="4802259"/>
            <a:ext cx="30146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Methodology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E81CEF-1BE1-1013-A9F3-B7E14EA2987A}"/>
              </a:ext>
            </a:extLst>
          </p:cNvPr>
          <p:cNvSpPr/>
          <p:nvPr/>
        </p:nvSpPr>
        <p:spPr>
          <a:xfrm>
            <a:off x="6620257" y="4624972"/>
            <a:ext cx="802771" cy="80114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426539" dist="212619" dir="3780000" algn="t" rotWithShape="0">
              <a:prstClr val="black">
                <a:alpha val="4218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  <a:endParaRPr lang="id-ID" sz="240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1BA9FB-BB4B-70D7-7904-B4B3900FD497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</p:spTree>
    <p:extLst>
      <p:ext uri="{BB962C8B-B14F-4D97-AF65-F5344CB8AC3E}">
        <p14:creationId xmlns:p14="http://schemas.microsoft.com/office/powerpoint/2010/main" val="343254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7">
            <a:extLst>
              <a:ext uri="{FF2B5EF4-FFF2-40B4-BE49-F238E27FC236}">
                <a16:creationId xmlns:a16="http://schemas.microsoft.com/office/drawing/2014/main" id="{D0BE712D-A4A6-A5EA-8ED5-014C2E11FC65}"/>
              </a:ext>
            </a:extLst>
          </p:cNvPr>
          <p:cNvSpPr/>
          <p:nvPr/>
        </p:nvSpPr>
        <p:spPr>
          <a:xfrm>
            <a:off x="599183" y="1650385"/>
            <a:ext cx="4516359" cy="210011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Rectangle: Rounded Corners 7">
            <a:extLst>
              <a:ext uri="{FF2B5EF4-FFF2-40B4-BE49-F238E27FC236}">
                <a16:creationId xmlns:a16="http://schemas.microsoft.com/office/drawing/2014/main" id="{DFD6D70C-C73E-8B78-B55C-120577A543B4}"/>
              </a:ext>
            </a:extLst>
          </p:cNvPr>
          <p:cNvSpPr/>
          <p:nvPr/>
        </p:nvSpPr>
        <p:spPr>
          <a:xfrm>
            <a:off x="835555" y="2256998"/>
            <a:ext cx="4043613" cy="126323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1EA66D-7CF8-E16E-2840-088022B75AC4}"/>
              </a:ext>
            </a:extLst>
          </p:cNvPr>
          <p:cNvSpPr txBox="1"/>
          <p:nvPr/>
        </p:nvSpPr>
        <p:spPr>
          <a:xfrm>
            <a:off x="1218558" y="711781"/>
            <a:ext cx="4748352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D" sz="4400" b="1">
                <a:solidFill>
                  <a:schemeClr val="accent1"/>
                </a:solidFill>
                <a:latin typeface="Rubik" pitchFamily="2" charset="-79"/>
                <a:cs typeface="Rubik"/>
              </a:rPr>
              <a:t>Introduction</a:t>
            </a:r>
            <a:endParaRPr lang="en-ID" sz="4400" b="1">
              <a:solidFill>
                <a:schemeClr val="accent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69C974-B2C8-DBCB-E04F-CCB3AE25F665}"/>
              </a:ext>
            </a:extLst>
          </p:cNvPr>
          <p:cNvSpPr/>
          <p:nvPr/>
        </p:nvSpPr>
        <p:spPr>
          <a:xfrm>
            <a:off x="984725" y="2336550"/>
            <a:ext cx="3680350" cy="11900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STM </a:t>
            </a:r>
            <a:r>
              <a:rPr lang="en-GB" sz="1400" b="0" i="0">
                <a:solidFill>
                  <a:schemeClr val="bg1"/>
                </a:solidFill>
                <a:effectLst/>
                <a:ea typeface="+mn-lt"/>
                <a:cs typeface="+mn-lt"/>
              </a:rPr>
              <a:t>(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Style Transfer Manipulation</a:t>
            </a:r>
            <a:r>
              <a:rPr lang="en-GB" sz="1400" b="0" i="0">
                <a:solidFill>
                  <a:schemeClr val="bg1"/>
                </a:solidFill>
                <a:effectLst/>
                <a:ea typeface="+mn-lt"/>
                <a:cs typeface="+mn-lt"/>
              </a:rPr>
              <a:t>) attack is a type of adversarial attack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where </a:t>
            </a:r>
            <a:r>
              <a:rPr lang="en-GB" sz="1400" b="0" i="0">
                <a:solidFill>
                  <a:schemeClr val="bg1"/>
                </a:solidFill>
                <a:effectLst/>
                <a:ea typeface="+mn-lt"/>
                <a:cs typeface="+mn-lt"/>
              </a:rPr>
              <a:t>the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style </a:t>
            </a:r>
            <a:r>
              <a:rPr lang="en-GB" sz="1400" b="0" i="0">
                <a:solidFill>
                  <a:schemeClr val="bg1"/>
                </a:solidFill>
                <a:effectLst/>
                <a:ea typeface="+mn-lt"/>
                <a:cs typeface="+mn-lt"/>
              </a:rPr>
              <a:t>of 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an image, such as its textures and colours, is subtly changed</a:t>
            </a:r>
            <a:r>
              <a:rPr lang="en-GB" sz="1400" b="0" i="0">
                <a:solidFill>
                  <a:schemeClr val="bg1"/>
                </a:solidFill>
                <a:effectLst/>
                <a:ea typeface="+mn-lt"/>
                <a:cs typeface="+mn-lt"/>
              </a:rPr>
              <a:t>.</a:t>
            </a:r>
            <a:r>
              <a:rPr lang="en-GB" sz="140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376910-5E1A-DE1C-24B8-ECFAF2D6DC8C}"/>
              </a:ext>
            </a:extLst>
          </p:cNvPr>
          <p:cNvGrpSpPr/>
          <p:nvPr/>
        </p:nvGrpSpPr>
        <p:grpSpPr>
          <a:xfrm rot="5400000" flipH="1">
            <a:off x="3194926" y="5495108"/>
            <a:ext cx="165908" cy="1043054"/>
            <a:chOff x="9483237" y="1321506"/>
            <a:chExt cx="273513" cy="171957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E8727AC-EA1F-932C-A3E6-F6878FA838A4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15D0359-B065-EC1C-8DDB-AA6F481C4350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3"/>
                </a:gs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B53B64-0318-E6B9-883A-F611D6BB5061}"/>
              </a:ext>
            </a:extLst>
          </p:cNvPr>
          <p:cNvGrpSpPr/>
          <p:nvPr/>
        </p:nvGrpSpPr>
        <p:grpSpPr>
          <a:xfrm rot="5400000" flipH="1">
            <a:off x="807459" y="900870"/>
            <a:ext cx="165908" cy="1043054"/>
            <a:chOff x="9483237" y="1321506"/>
            <a:chExt cx="273513" cy="171957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557178-899E-D316-CEFD-9A08B88F5F43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228D7B-DF2D-2ED0-6E18-EF4D9A15E182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9D48B60-549F-BBC2-6A62-E6B965896FB7}"/>
              </a:ext>
            </a:extLst>
          </p:cNvPr>
          <p:cNvGrpSpPr/>
          <p:nvPr/>
        </p:nvGrpSpPr>
        <p:grpSpPr>
          <a:xfrm rot="5400000" flipH="1">
            <a:off x="37992" y="3365857"/>
            <a:ext cx="165908" cy="1043054"/>
            <a:chOff x="9483237" y="1321506"/>
            <a:chExt cx="273513" cy="171957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13803E-6631-1CA0-C869-6B7FE660A179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9F9ECE-E0D0-628A-E918-89C0259AC50A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4"/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25A0E22-8D74-EF97-3F3A-7B57F496C5AB}"/>
              </a:ext>
            </a:extLst>
          </p:cNvPr>
          <p:cNvGrpSpPr/>
          <p:nvPr/>
        </p:nvGrpSpPr>
        <p:grpSpPr>
          <a:xfrm rot="5400000" flipH="1">
            <a:off x="6130500" y="27748"/>
            <a:ext cx="165908" cy="1043054"/>
            <a:chOff x="9483237" y="1321506"/>
            <a:chExt cx="273513" cy="171957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82FBA4-3D48-F3A9-2A2E-D821D58A418E}"/>
                </a:ext>
              </a:extLst>
            </p:cNvPr>
            <p:cNvSpPr/>
            <p:nvPr/>
          </p:nvSpPr>
          <p:spPr>
            <a:xfrm>
              <a:off x="9483237" y="2767564"/>
              <a:ext cx="273513" cy="2735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dist="63500" dir="5400000" sx="99000" sy="99000" algn="t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02BC3B-D7F3-DEC6-D5E6-C960751C0B77}"/>
                </a:ext>
              </a:extLst>
            </p:cNvPr>
            <p:cNvSpPr/>
            <p:nvPr/>
          </p:nvSpPr>
          <p:spPr>
            <a:xfrm>
              <a:off x="9597191" y="1321506"/>
              <a:ext cx="45719" cy="1513093"/>
            </a:xfrm>
            <a:prstGeom prst="rect">
              <a:avLst/>
            </a:prstGeom>
            <a:gradFill flip="none" rotWithShape="1">
              <a:gsLst>
                <a:gs pos="45500">
                  <a:schemeClr val="accent1"/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928AB77-8954-A6C8-CA18-14BB701EC8EA}"/>
              </a:ext>
            </a:extLst>
          </p:cNvPr>
          <p:cNvSpPr txBox="1"/>
          <p:nvPr/>
        </p:nvSpPr>
        <p:spPr>
          <a:xfrm>
            <a:off x="903039" y="1775319"/>
            <a:ext cx="404361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/>
                <a:ea typeface="Open Sans"/>
                <a:cs typeface="Open Sans"/>
              </a:rPr>
              <a:t>What is STM Attack?</a:t>
            </a:r>
            <a:endParaRPr lang="en-US" sz="2800" b="1">
              <a:solidFill>
                <a:schemeClr val="accent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1" name="Rectangle: Rounded Corners 7">
            <a:extLst>
              <a:ext uri="{FF2B5EF4-FFF2-40B4-BE49-F238E27FC236}">
                <a16:creationId xmlns:a16="http://schemas.microsoft.com/office/drawing/2014/main" id="{D1998967-06E7-6817-A955-21756648D53C}"/>
              </a:ext>
            </a:extLst>
          </p:cNvPr>
          <p:cNvSpPr/>
          <p:nvPr/>
        </p:nvSpPr>
        <p:spPr>
          <a:xfrm>
            <a:off x="599183" y="3999473"/>
            <a:ext cx="4516359" cy="183735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: Rounded Corners 7">
            <a:extLst>
              <a:ext uri="{FF2B5EF4-FFF2-40B4-BE49-F238E27FC236}">
                <a16:creationId xmlns:a16="http://schemas.microsoft.com/office/drawing/2014/main" id="{63BC08D6-606A-3516-3515-DB56C82E13E0}"/>
              </a:ext>
            </a:extLst>
          </p:cNvPr>
          <p:cNvSpPr/>
          <p:nvPr/>
        </p:nvSpPr>
        <p:spPr>
          <a:xfrm>
            <a:off x="835555" y="4606086"/>
            <a:ext cx="4043613" cy="102643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0" dist="63500" dir="5400000" sx="99000" sy="99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AE4161-8C3A-44A3-D688-2B76A4FDFB42}"/>
              </a:ext>
            </a:extLst>
          </p:cNvPr>
          <p:cNvSpPr/>
          <p:nvPr/>
        </p:nvSpPr>
        <p:spPr>
          <a:xfrm>
            <a:off x="984725" y="4685638"/>
            <a:ext cx="3680350" cy="79226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200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I will focus on assessing the resilience of ResNet CNN model to </a:t>
            </a:r>
            <a:r>
              <a:rPr lang="en-GB" sz="120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STM adversarial</a:t>
            </a:r>
            <a:r>
              <a:rPr lang="en-GB" sz="1200" b="0" i="0">
                <a:solidFill>
                  <a:schemeClr val="bg1"/>
                </a:solidFill>
                <a:effectLst/>
                <a:latin typeface="Open Sans"/>
                <a:ea typeface="Open Sans"/>
                <a:cs typeface="Open Sans"/>
              </a:rPr>
              <a:t> attacks. Then Defence strategies will be tested and validated.</a:t>
            </a:r>
            <a:endParaRPr lang="en-US" sz="12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DC6C6-CABB-A76D-3840-99B46DC9248B}"/>
              </a:ext>
            </a:extLst>
          </p:cNvPr>
          <p:cNvSpPr txBox="1"/>
          <p:nvPr/>
        </p:nvSpPr>
        <p:spPr>
          <a:xfrm>
            <a:off x="903039" y="4124407"/>
            <a:ext cx="4043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 Will I Do?</a:t>
            </a:r>
            <a:endParaRPr lang="en-US" sz="2800" b="1">
              <a:solidFill>
                <a:schemeClr val="accen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4CE1DA-F555-763D-1F83-599450561554}"/>
              </a:ext>
            </a:extLst>
          </p:cNvPr>
          <p:cNvSpPr/>
          <p:nvPr/>
        </p:nvSpPr>
        <p:spPr>
          <a:xfrm>
            <a:off x="4110252" y="6400753"/>
            <a:ext cx="4692001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IT21197550</a:t>
            </a:r>
            <a:r>
              <a:rPr lang="en-US" sz="1800">
                <a:solidFill>
                  <a:schemeClr val="tx1"/>
                </a:solidFill>
              </a:rPr>
              <a:t>   |   N </a:t>
            </a:r>
            <a:r>
              <a:rPr lang="en-US" sz="1800" err="1">
                <a:solidFill>
                  <a:schemeClr val="tx1"/>
                </a:solidFill>
              </a:rPr>
              <a:t>Premakanthan</a:t>
            </a:r>
            <a:r>
              <a:rPr lang="en-US" sz="1800">
                <a:solidFill>
                  <a:schemeClr val="tx1"/>
                </a:solidFill>
              </a:rPr>
              <a:t> |   </a:t>
            </a:r>
            <a:r>
              <a:rPr lang="en-US" sz="1800" b="0">
                <a:solidFill>
                  <a:schemeClr val="tx1"/>
                </a:solidFill>
              </a:rPr>
              <a:t>24-25J-079</a:t>
            </a:r>
          </a:p>
        </p:txBody>
      </p:sp>
      <p:pic>
        <p:nvPicPr>
          <p:cNvPr id="5" name="Picture 4" descr="A collage of a white flower&#10;&#10;Description automatically generated">
            <a:extLst>
              <a:ext uri="{FF2B5EF4-FFF2-40B4-BE49-F238E27FC236}">
                <a16:creationId xmlns:a16="http://schemas.microsoft.com/office/drawing/2014/main" id="{52193E1E-C3F0-BAC5-60CD-D13F5DA4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164" y="2706808"/>
            <a:ext cx="6620364" cy="208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31184"/>
      </p:ext>
    </p:extLst>
  </p:cSld>
  <p:clrMapOvr>
    <a:masterClrMapping/>
  </p:clrMapOvr>
</p:sld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ac77515-628b-4fe8-9c17-0a10321440d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6D6D4EDAA2BA46BC0065D1335EA117" ma:contentTypeVersion="13" ma:contentTypeDescription="Create a new document." ma:contentTypeScope="" ma:versionID="b2ae2281bbb5e485690cf089f1af0d44">
  <xsd:schema xmlns:xsd="http://www.w3.org/2001/XMLSchema" xmlns:xs="http://www.w3.org/2001/XMLSchema" xmlns:p="http://schemas.microsoft.com/office/2006/metadata/properties" xmlns:ns3="0ac77515-628b-4fe8-9c17-0a10321440de" xmlns:ns4="82c696e3-bf40-4324-9342-e91ce2f7e080" targetNamespace="http://schemas.microsoft.com/office/2006/metadata/properties" ma:root="true" ma:fieldsID="e3666397858d610f823a6325e80237e4" ns3:_="" ns4:_="">
    <xsd:import namespace="0ac77515-628b-4fe8-9c17-0a10321440de"/>
    <xsd:import namespace="82c696e3-bf40-4324-9342-e91ce2f7e0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77515-628b-4fe8-9c17-0a10321440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c696e3-bf40-4324-9342-e91ce2f7e08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97AF4F-16AB-410C-A826-57DC262C8FC2}">
  <ds:schemaRefs>
    <ds:schemaRef ds:uri="0ac77515-628b-4fe8-9c17-0a10321440de"/>
    <ds:schemaRef ds:uri="82c696e3-bf40-4324-9342-e91ce2f7e0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B57F886-768E-4EA3-9862-6E0AFF7910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E8CD71-996D-4CC1-8B2E-AE299DBF565C}">
  <ds:schemaRefs>
    <ds:schemaRef ds:uri="0ac77515-628b-4fe8-9c17-0a10321440de"/>
    <ds:schemaRef ds:uri="82c696e3-bf40-4324-9342-e91ce2f7e0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3621</Words>
  <Application>Microsoft Office PowerPoint</Application>
  <PresentationFormat>Widescreen</PresentationFormat>
  <Paragraphs>585</Paragraphs>
  <Slides>65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Aptos</vt:lpstr>
      <vt:lpstr>Arial</vt:lpstr>
      <vt:lpstr>Calibri</vt:lpstr>
      <vt:lpstr>Open Sans</vt:lpstr>
      <vt:lpstr>Open Sans ExtraBold</vt:lpstr>
      <vt:lpstr>Open Sans Light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dinimlg093@gmail.com</dc:creator>
  <cp:lastModifiedBy>Nihila Premakanthan</cp:lastModifiedBy>
  <cp:revision>6</cp:revision>
  <dcterms:created xsi:type="dcterms:W3CDTF">2024-05-23T09:12:03Z</dcterms:created>
  <dcterms:modified xsi:type="dcterms:W3CDTF">2024-08-08T15:08:06Z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2024-08-05T07:56:35Z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af67dd88-ffc6-490d-b388-0f584a63cf70</vt:lpwstr>
  </property>
  <property fmtid="{D5CDD505-2E9C-101B-9397-08002B2CF9AE}" pid="7" name="MSIP_Label_defa4170-0d19-0005-0004-bc88714345d2_ActionId">
    <vt:lpwstr>9e19e226-ecc0-4c6e-a382-ddf7c85f6727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0x010100026D6D4EDAA2BA46BC0065D1335EA117</vt:lpwstr>
  </property>
</Properties>
</file>